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48" r:id="rId2"/>
  </p:sldMasterIdLst>
  <p:notesMasterIdLst>
    <p:notesMasterId r:id="rId70"/>
  </p:notesMasterIdLst>
  <p:handoutMasterIdLst>
    <p:handoutMasterId r:id="rId71"/>
  </p:handoutMasterIdLst>
  <p:sldIdLst>
    <p:sldId id="271" r:id="rId3"/>
    <p:sldId id="275" r:id="rId4"/>
    <p:sldId id="697" r:id="rId5"/>
    <p:sldId id="520" r:id="rId6"/>
    <p:sldId id="627" r:id="rId7"/>
    <p:sldId id="532" r:id="rId8"/>
    <p:sldId id="533" r:id="rId9"/>
    <p:sldId id="534" r:id="rId10"/>
    <p:sldId id="535" r:id="rId11"/>
    <p:sldId id="340" r:id="rId12"/>
    <p:sldId id="341" r:id="rId13"/>
    <p:sldId id="342" r:id="rId14"/>
    <p:sldId id="343" r:id="rId15"/>
    <p:sldId id="344" r:id="rId16"/>
    <p:sldId id="345" r:id="rId17"/>
    <p:sldId id="346" r:id="rId18"/>
    <p:sldId id="677" r:id="rId19"/>
    <p:sldId id="674" r:id="rId20"/>
    <p:sldId id="675" r:id="rId21"/>
    <p:sldId id="676" r:id="rId22"/>
    <p:sldId id="347" r:id="rId23"/>
    <p:sldId id="628" r:id="rId24"/>
    <p:sldId id="348" r:id="rId25"/>
    <p:sldId id="531" r:id="rId26"/>
    <p:sldId id="308" r:id="rId27"/>
    <p:sldId id="349" r:id="rId28"/>
    <p:sldId id="350" r:id="rId29"/>
    <p:sldId id="708" r:id="rId30"/>
    <p:sldId id="709" r:id="rId31"/>
    <p:sldId id="712" r:id="rId32"/>
    <p:sldId id="710" r:id="rId33"/>
    <p:sldId id="711" r:id="rId34"/>
    <p:sldId id="351" r:id="rId35"/>
    <p:sldId id="629" r:id="rId36"/>
    <p:sldId id="630" r:id="rId37"/>
    <p:sldId id="632" r:id="rId38"/>
    <p:sldId id="631" r:id="rId39"/>
    <p:sldId id="352" r:id="rId40"/>
    <p:sldId id="309" r:id="rId41"/>
    <p:sldId id="704" r:id="rId42"/>
    <p:sldId id="353" r:id="rId43"/>
    <p:sldId id="536" r:id="rId44"/>
    <p:sldId id="537" r:id="rId45"/>
    <p:sldId id="354" r:id="rId46"/>
    <p:sldId id="355" r:id="rId47"/>
    <p:sldId id="356" r:id="rId48"/>
    <p:sldId id="357" r:id="rId49"/>
    <p:sldId id="358" r:id="rId50"/>
    <p:sldId id="359" r:id="rId51"/>
    <p:sldId id="360" r:id="rId52"/>
    <p:sldId id="361" r:id="rId53"/>
    <p:sldId id="714" r:id="rId54"/>
    <p:sldId id="715" r:id="rId55"/>
    <p:sldId id="310" r:id="rId56"/>
    <p:sldId id="362" r:id="rId57"/>
    <p:sldId id="311" r:id="rId58"/>
    <p:sldId id="678" r:id="rId59"/>
    <p:sldId id="679" r:id="rId60"/>
    <p:sldId id="680" r:id="rId61"/>
    <p:sldId id="681" r:id="rId62"/>
    <p:sldId id="363" r:id="rId63"/>
    <p:sldId id="364" r:id="rId64"/>
    <p:sldId id="365" r:id="rId65"/>
    <p:sldId id="366" r:id="rId66"/>
    <p:sldId id="367" r:id="rId67"/>
    <p:sldId id="368" r:id="rId68"/>
    <p:sldId id="312" r:id="rId69"/>
  </p:sldIdLst>
  <p:sldSz cx="9144000" cy="6858000" type="screen4x3"/>
  <p:notesSz cx="6731000" cy="9855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C01"/>
    <a:srgbClr val="707070"/>
    <a:srgbClr val="EC9301"/>
    <a:srgbClr val="6FD900"/>
    <a:srgbClr val="949494"/>
    <a:srgbClr val="8E8E8E"/>
    <a:srgbClr val="848484"/>
    <a:srgbClr val="999999"/>
    <a:srgbClr val="969696"/>
    <a:srgbClr val="6262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50" autoAdjust="0"/>
    <p:restoredTop sz="82195" autoAdjust="0"/>
  </p:normalViewPr>
  <p:slideViewPr>
    <p:cSldViewPr snapToGrid="0">
      <p:cViewPr>
        <p:scale>
          <a:sx n="66" d="100"/>
          <a:sy n="66" d="100"/>
        </p:scale>
        <p:origin x="-2148" y="-792"/>
      </p:cViewPr>
      <p:guideLst>
        <p:guide orient="horz" pos="1107"/>
        <p:guide orient="horz" pos="398"/>
        <p:guide orient="horz" pos="4100"/>
        <p:guide orient="horz" pos="3796"/>
        <p:guide orient="horz" pos="4236"/>
        <p:guide pos="5556"/>
        <p:guide pos="231"/>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1" d="100"/>
          <a:sy n="81" d="100"/>
        </p:scale>
        <p:origin x="-2976" y="-90"/>
      </p:cViewPr>
      <p:guideLst>
        <p:guide orient="horz" pos="3104"/>
        <p:guide pos="212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 Type="http://schemas.openxmlformats.org/officeDocument/2006/relationships/slide" Target="slides/slide5.xml"/><Relationship Id="rId71" Type="http://schemas.openxmlformats.org/officeDocument/2006/relationships/handoutMaster" Target="handoutMasters/handout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1"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defRPr sz="1100"/>
            </a:lvl1pPr>
          </a:lstStyle>
          <a:p>
            <a:pPr>
              <a:defRPr/>
            </a:pPr>
            <a:endParaRPr lang="en-US"/>
          </a:p>
        </p:txBody>
      </p:sp>
      <p:sp>
        <p:nvSpPr>
          <p:cNvPr id="25603" name="Rectangle 3"/>
          <p:cNvSpPr>
            <a:spLocks noGrp="1" noChangeArrowheads="1"/>
          </p:cNvSpPr>
          <p:nvPr>
            <p:ph type="dt" sz="quarter" idx="1"/>
          </p:nvPr>
        </p:nvSpPr>
        <p:spPr bwMode="auto">
          <a:xfrm>
            <a:off x="3812529"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lgn="r">
              <a:defRPr sz="1100"/>
            </a:lvl1pPr>
          </a:lstStyle>
          <a:p>
            <a:pPr>
              <a:defRPr/>
            </a:pPr>
            <a:fld id="{486C2372-4FB4-43E3-98EB-1B6B0B563107}" type="datetimeFigureOut">
              <a:rPr lang="en-US"/>
              <a:pPr>
                <a:defRPr/>
              </a:pPr>
              <a:t>7/20/2015</a:t>
            </a:fld>
            <a:endParaRPr lang="en-US"/>
          </a:p>
        </p:txBody>
      </p:sp>
      <p:sp>
        <p:nvSpPr>
          <p:cNvPr id="25604" name="Rectangle 4"/>
          <p:cNvSpPr>
            <a:spLocks noGrp="1" noChangeArrowheads="1"/>
          </p:cNvSpPr>
          <p:nvPr>
            <p:ph type="ftr" sz="quarter" idx="2"/>
          </p:nvPr>
        </p:nvSpPr>
        <p:spPr bwMode="auto">
          <a:xfrm>
            <a:off x="1"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defRPr sz="1100"/>
            </a:lvl1pPr>
          </a:lstStyle>
          <a:p>
            <a:pPr>
              <a:defRPr/>
            </a:pPr>
            <a:endParaRPr lang="en-US"/>
          </a:p>
        </p:txBody>
      </p:sp>
      <p:sp>
        <p:nvSpPr>
          <p:cNvPr id="25605" name="Rectangle 5"/>
          <p:cNvSpPr>
            <a:spLocks noGrp="1" noChangeArrowheads="1"/>
          </p:cNvSpPr>
          <p:nvPr>
            <p:ph type="sldNum" sz="quarter" idx="3"/>
          </p:nvPr>
        </p:nvSpPr>
        <p:spPr bwMode="auto">
          <a:xfrm>
            <a:off x="3812529"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lgn="r">
              <a:defRPr sz="1100"/>
            </a:lvl1pPr>
          </a:lstStyle>
          <a:p>
            <a:pPr>
              <a:defRPr/>
            </a:pPr>
            <a:fld id="{5D5613AA-5C72-4418-AC3A-2C84DB5ECEDE}" type="slidenum">
              <a:rPr lang="en-US"/>
              <a:pPr>
                <a:defRPr/>
              </a:pPr>
              <a:t>‹#›</a:t>
            </a:fld>
            <a:endParaRPr lang="en-US"/>
          </a:p>
        </p:txBody>
      </p:sp>
    </p:spTree>
    <p:extLst>
      <p:ext uri="{BB962C8B-B14F-4D97-AF65-F5344CB8AC3E}">
        <p14:creationId xmlns:p14="http://schemas.microsoft.com/office/powerpoint/2010/main" val="15241985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1"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defRPr sz="1100"/>
            </a:lvl1pPr>
          </a:lstStyle>
          <a:p>
            <a:pPr>
              <a:defRPr/>
            </a:pPr>
            <a:endParaRPr lang="en-US"/>
          </a:p>
        </p:txBody>
      </p:sp>
      <p:sp>
        <p:nvSpPr>
          <p:cNvPr id="25603" name="Rectangle 3"/>
          <p:cNvSpPr>
            <a:spLocks noGrp="1" noChangeArrowheads="1"/>
          </p:cNvSpPr>
          <p:nvPr>
            <p:ph type="dt" idx="1"/>
          </p:nvPr>
        </p:nvSpPr>
        <p:spPr bwMode="auto">
          <a:xfrm>
            <a:off x="3812529"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lgn="r">
              <a:defRPr sz="1100"/>
            </a:lvl1pPr>
          </a:lstStyle>
          <a:p>
            <a:pPr>
              <a:defRPr/>
            </a:pPr>
            <a:endParaRPr lang="en-US"/>
          </a:p>
        </p:txBody>
      </p:sp>
      <p:sp>
        <p:nvSpPr>
          <p:cNvPr id="13316" name="Rectangle 4"/>
          <p:cNvSpPr>
            <a:spLocks noGrp="1" noRot="1" noChangeAspect="1" noChangeArrowheads="1" noTextEdit="1"/>
          </p:cNvSpPr>
          <p:nvPr>
            <p:ph type="sldImg" idx="2"/>
          </p:nvPr>
        </p:nvSpPr>
        <p:spPr bwMode="auto">
          <a:xfrm>
            <a:off x="903288" y="739775"/>
            <a:ext cx="4924425" cy="3694113"/>
          </a:xfrm>
          <a:prstGeom prst="rect">
            <a:avLst/>
          </a:prstGeom>
          <a:noFill/>
          <a:ln w="9525">
            <a:solidFill>
              <a:srgbClr val="000000"/>
            </a:solidFill>
            <a:miter lim="800000"/>
            <a:headEnd/>
            <a:tailEnd/>
          </a:ln>
        </p:spPr>
      </p:sp>
      <p:sp>
        <p:nvSpPr>
          <p:cNvPr id="25605" name="Rectangle 5"/>
          <p:cNvSpPr>
            <a:spLocks noGrp="1" noChangeArrowheads="1"/>
          </p:cNvSpPr>
          <p:nvPr>
            <p:ph type="body" sz="quarter" idx="3"/>
          </p:nvPr>
        </p:nvSpPr>
        <p:spPr bwMode="auto">
          <a:xfrm>
            <a:off x="672800" y="4680723"/>
            <a:ext cx="5385402" cy="4434611"/>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p>
            <a:pPr lvl="0"/>
            <a:r>
              <a:rPr lang="en-US" noProof="0" smtClean="0"/>
              <a:t>Textmasterformate durch Klicken bearbeiten</a:t>
            </a:r>
          </a:p>
          <a:p>
            <a:pPr lvl="1"/>
            <a:r>
              <a:rPr lang="en-US" noProof="0" smtClean="0"/>
              <a:t>Zweite Ebene</a:t>
            </a:r>
          </a:p>
          <a:p>
            <a:pPr lvl="2"/>
            <a:r>
              <a:rPr lang="en-US" noProof="0" smtClean="0"/>
              <a:t>Dritte Ebene</a:t>
            </a:r>
          </a:p>
          <a:p>
            <a:pPr lvl="3"/>
            <a:r>
              <a:rPr lang="en-US" noProof="0" smtClean="0"/>
              <a:t>Vierte Ebene</a:t>
            </a:r>
          </a:p>
          <a:p>
            <a:pPr lvl="4"/>
            <a:r>
              <a:rPr lang="en-US" noProof="0" smtClean="0"/>
              <a:t>Fünfte Ebene</a:t>
            </a:r>
          </a:p>
        </p:txBody>
      </p:sp>
      <p:sp>
        <p:nvSpPr>
          <p:cNvPr id="25606" name="Rectangle 6"/>
          <p:cNvSpPr>
            <a:spLocks noGrp="1" noChangeArrowheads="1"/>
          </p:cNvSpPr>
          <p:nvPr>
            <p:ph type="ftr" sz="quarter" idx="4"/>
          </p:nvPr>
        </p:nvSpPr>
        <p:spPr bwMode="auto">
          <a:xfrm>
            <a:off x="1"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defRPr sz="1100"/>
            </a:lvl1pPr>
          </a:lstStyle>
          <a:p>
            <a:pPr>
              <a:defRPr/>
            </a:pPr>
            <a:endParaRPr lang="en-US"/>
          </a:p>
        </p:txBody>
      </p:sp>
      <p:sp>
        <p:nvSpPr>
          <p:cNvPr id="25607" name="Rectangle 7"/>
          <p:cNvSpPr>
            <a:spLocks noGrp="1" noChangeArrowheads="1"/>
          </p:cNvSpPr>
          <p:nvPr>
            <p:ph type="sldNum" sz="quarter" idx="5"/>
          </p:nvPr>
        </p:nvSpPr>
        <p:spPr bwMode="auto">
          <a:xfrm>
            <a:off x="3812529"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lgn="r">
              <a:defRPr sz="1100"/>
            </a:lvl1pPr>
          </a:lstStyle>
          <a:p>
            <a:pPr>
              <a:defRPr/>
            </a:pPr>
            <a:fld id="{FDBF02BE-90BD-464A-A19D-3B269663630A}" type="slidenum">
              <a:rPr lang="en-US"/>
              <a:pPr>
                <a:defRPr/>
              </a:pPr>
              <a:t>‹#›</a:t>
            </a:fld>
            <a:endParaRPr lang="en-US"/>
          </a:p>
        </p:txBody>
      </p:sp>
    </p:spTree>
    <p:extLst>
      <p:ext uri="{BB962C8B-B14F-4D97-AF65-F5344CB8AC3E}">
        <p14:creationId xmlns:p14="http://schemas.microsoft.com/office/powerpoint/2010/main" val="1398517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ub_Name">
    <p:spTree>
      <p:nvGrpSpPr>
        <p:cNvPr id="1" name=""/>
        <p:cNvGrpSpPr/>
        <p:nvPr/>
      </p:nvGrpSpPr>
      <p:grpSpPr>
        <a:xfrm>
          <a:off x="0" y="0"/>
          <a:ext cx="0" cy="0"/>
          <a:chOff x="0" y="0"/>
          <a:chExt cx="0" cy="0"/>
        </a:xfrm>
      </p:grpSpPr>
      <p:sp>
        <p:nvSpPr>
          <p:cNvPr id="17" name="Content Placeholder 14"/>
          <p:cNvSpPr>
            <a:spLocks noGrp="1"/>
          </p:cNvSpPr>
          <p:nvPr>
            <p:ph sz="quarter" idx="11" hasCustomPrompt="1"/>
          </p:nvPr>
        </p:nvSpPr>
        <p:spPr>
          <a:xfrm>
            <a:off x="366712" y="4123430"/>
            <a:ext cx="8453438" cy="457200"/>
          </a:xfrm>
          <a:prstGeom prst="rect">
            <a:avLst/>
          </a:prstGeom>
        </p:spPr>
        <p:txBody>
          <a:bodyPr/>
          <a:lstStyle>
            <a:lvl1pPr marL="0" indent="0" algn="ctr">
              <a:buNone/>
              <a:defRPr sz="2400">
                <a:solidFill>
                  <a:schemeClr val="tx1">
                    <a:lumMod val="65000"/>
                    <a:lumOff val="35000"/>
                  </a:schemeClr>
                </a:solidFill>
              </a:defRPr>
            </a:lvl1pPr>
          </a:lstStyle>
          <a:p>
            <a:pPr algn="ctr"/>
            <a:r>
              <a:rPr lang="de-DE" sz="2400" dirty="0" err="1" smtClean="0">
                <a:latin typeface="Arial" panose="020B0604020202020204" pitchFamily="34" charset="0"/>
              </a:rPr>
              <a:t>Presenter‘s</a:t>
            </a:r>
            <a:r>
              <a:rPr lang="de-DE" sz="2400" dirty="0" smtClean="0">
                <a:latin typeface="Arial" panose="020B0604020202020204" pitchFamily="34" charset="0"/>
              </a:rPr>
              <a:t> Name</a:t>
            </a:r>
            <a:endParaRPr lang="en-US" sz="2400" dirty="0">
              <a:latin typeface="Arial" panose="020B0604020202020204" pitchFamily="34" charset="0"/>
            </a:endParaRPr>
          </a:p>
        </p:txBody>
      </p:sp>
      <p:sp>
        <p:nvSpPr>
          <p:cNvPr id="15" name="Content Placeholder 14"/>
          <p:cNvSpPr>
            <a:spLocks noGrp="1"/>
          </p:cNvSpPr>
          <p:nvPr>
            <p:ph sz="quarter" idx="10" hasCustomPrompt="1"/>
          </p:nvPr>
        </p:nvSpPr>
        <p:spPr>
          <a:xfrm>
            <a:off x="1371600" y="3331135"/>
            <a:ext cx="6400800" cy="460035"/>
          </a:xfrm>
          <a:prstGeom prst="rect">
            <a:avLst/>
          </a:prstGeom>
        </p:spPr>
        <p:txBody>
          <a:bodyPr/>
          <a:lstStyle>
            <a:lvl1pPr marL="0" indent="0" algn="ctr">
              <a:buNone/>
              <a:defRPr sz="2800" b="1">
                <a:solidFill>
                  <a:schemeClr val="tx1">
                    <a:lumMod val="65000"/>
                    <a:lumOff val="35000"/>
                  </a:schemeClr>
                </a:solidFill>
              </a:defRPr>
            </a:lvl1pPr>
          </a:lstStyle>
          <a:p>
            <a:pPr lvl="0"/>
            <a:r>
              <a:rPr lang="en-US" dirty="0" smtClean="0"/>
              <a:t>Subtitle</a:t>
            </a:r>
            <a:endParaRPr lang="en-US" dirty="0"/>
          </a:p>
        </p:txBody>
      </p:sp>
      <p:sp>
        <p:nvSpPr>
          <p:cNvPr id="9" name="Title 8"/>
          <p:cNvSpPr>
            <a:spLocks noGrp="1"/>
          </p:cNvSpPr>
          <p:nvPr>
            <p:ph type="title" hasCustomPrompt="1"/>
          </p:nvPr>
        </p:nvSpPr>
        <p:spPr>
          <a:xfrm>
            <a:off x="685801" y="1564379"/>
            <a:ext cx="7772400" cy="1470025"/>
          </a:xfrm>
          <a:prstGeom prst="rect">
            <a:avLst/>
          </a:prstGeom>
        </p:spPr>
        <p:txBody>
          <a:bodyPr/>
          <a:lstStyle>
            <a:lvl1pPr algn="ctr">
              <a:defRPr sz="3200" b="1">
                <a:solidFill>
                  <a:schemeClr val="tx1">
                    <a:lumMod val="65000"/>
                    <a:lumOff val="35000"/>
                  </a:schemeClr>
                </a:solidFill>
              </a:defRPr>
            </a:lvl1pPr>
          </a:lstStyle>
          <a:p>
            <a:pPr eaLnBrk="1" hangingPunct="1"/>
            <a:r>
              <a:rPr lang="en-US" sz="3200" kern="0" dirty="0" smtClean="0">
                <a:solidFill>
                  <a:srgbClr val="ED8C01"/>
                </a:solidFill>
              </a:rPr>
              <a:t>Title</a:t>
            </a:r>
            <a:endParaRPr lang="en-US" sz="3200" kern="0" dirty="0">
              <a:solidFill>
                <a:srgbClr val="ED8C01"/>
              </a:solidFill>
            </a:endParaRPr>
          </a:p>
        </p:txBody>
      </p:sp>
      <p:sp>
        <p:nvSpPr>
          <p:cNvPr id="3" name="Content Placeholder 2"/>
          <p:cNvSpPr>
            <a:spLocks noGrp="1"/>
          </p:cNvSpPr>
          <p:nvPr>
            <p:ph sz="quarter" idx="12" hasCustomPrompt="1"/>
          </p:nvPr>
        </p:nvSpPr>
        <p:spPr>
          <a:xfrm>
            <a:off x="1132114" y="4746639"/>
            <a:ext cx="6691086" cy="914400"/>
          </a:xfrm>
          <a:prstGeom prst="rect">
            <a:avLst/>
          </a:prstGeom>
        </p:spPr>
        <p:txBody>
          <a:bodyPr/>
          <a:lstStyle>
            <a:lvl1pPr marL="0" indent="0" algn="ctr">
              <a:buNone/>
              <a:defRPr>
                <a:solidFill>
                  <a:schemeClr val="tx1">
                    <a:lumMod val="65000"/>
                    <a:lumOff val="35000"/>
                  </a:schemeClr>
                </a:solidFill>
              </a:defRPr>
            </a:lvl1pPr>
          </a:lstStyle>
          <a:p>
            <a:pPr lvl="0"/>
            <a:r>
              <a:rPr lang="de-DE" dirty="0" smtClean="0"/>
              <a:t>Affiliation</a:t>
            </a:r>
            <a:endParaRPr lang="de-DE" dirty="0"/>
          </a:p>
        </p:txBody>
      </p:sp>
      <p:sp>
        <p:nvSpPr>
          <p:cNvPr id="4" name="AutoShape 2" descr="Image result for Springer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11003230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50825" y="241300"/>
            <a:ext cx="8569325" cy="562264"/>
          </a:xfrm>
        </p:spPr>
        <p:txBody>
          <a:bodyPr/>
          <a:lstStyle>
            <a:lvl1pPr>
              <a:defRPr>
                <a:solidFill>
                  <a:schemeClr val="tx1">
                    <a:lumMod val="65000"/>
                    <a:lumOff val="35000"/>
                  </a:schemeClr>
                </a:solidFill>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de-DE" dirty="0"/>
          </a:p>
        </p:txBody>
      </p:sp>
      <p:sp>
        <p:nvSpPr>
          <p:cNvPr id="10" name="Text Placeholder 9"/>
          <p:cNvSpPr>
            <a:spLocks noGrp="1"/>
          </p:cNvSpPr>
          <p:nvPr>
            <p:ph type="body" sz="quarter" idx="10" hasCustomPrompt="1"/>
          </p:nvPr>
        </p:nvSpPr>
        <p:spPr>
          <a:xfrm>
            <a:off x="283024" y="704428"/>
            <a:ext cx="1394546" cy="499485"/>
          </a:xfrm>
          <a:prstGeom prst="rect">
            <a:avLst/>
          </a:prstGeom>
        </p:spPr>
        <p:txBody>
          <a:bodyPr/>
          <a:lstStyle>
            <a:lvl1pPr marL="0" indent="0">
              <a:buNone/>
              <a:defRPr sz="2000">
                <a:solidFill>
                  <a:schemeClr val="bg1">
                    <a:lumMod val="65000"/>
                  </a:schemeClr>
                </a:solidFill>
              </a:defRPr>
            </a:lvl1pPr>
          </a:lstStyle>
          <a:p>
            <a:pPr lvl="0"/>
            <a:r>
              <a:rPr lang="de-DE" dirty="0" err="1" smtClean="0"/>
              <a:t>Figure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AutoShape 2" descr="Image result for Springer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 name="AutoShape 4" descr="Image result for Springer Logo"/>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 name="AutoShape 6" descr="Image result for Springer Logo"/>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7" name="Picture 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62" y="-1181"/>
            <a:ext cx="9153524"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7931674"/>
      </p:ext>
    </p:extLst>
  </p:cSld>
  <p:clrMap bg1="lt1" tx1="dk1" bg2="lt2" tx2="dk2" accent1="accent1" accent2="accent2" accent3="accent3" accent4="accent4" accent5="accent5" accent6="accent6" hlink="hlink" folHlink="folHlink"/>
  <p:sldLayoutIdLst>
    <p:sldLayoutId id="2147483668" r:id="rId1"/>
  </p:sldLayoutIdLst>
  <p:timing>
    <p:tnLst>
      <p:par>
        <p:cTn id="1" dur="indefinite" restart="never" nodeType="tmRoot"/>
      </p:par>
    </p:tnLst>
  </p:timing>
  <p:txStyles>
    <p:titleStyle>
      <a:lvl1pPr algn="l" rtl="0" eaLnBrk="0" fontAlgn="base" hangingPunct="0">
        <a:spcBef>
          <a:spcPct val="0"/>
        </a:spcBef>
        <a:spcAft>
          <a:spcPct val="0"/>
        </a:spcAft>
        <a:defRPr sz="2800">
          <a:solidFill>
            <a:srgbClr val="EC9313"/>
          </a:solidFill>
          <a:latin typeface="+mj-lt"/>
          <a:ea typeface="+mj-ea"/>
          <a:cs typeface="+mj-cs"/>
        </a:defRPr>
      </a:lvl1pPr>
      <a:lvl2pPr algn="l" rtl="0" eaLnBrk="0" fontAlgn="base" hangingPunct="0">
        <a:spcBef>
          <a:spcPct val="0"/>
        </a:spcBef>
        <a:spcAft>
          <a:spcPct val="0"/>
        </a:spcAft>
        <a:defRPr sz="2800">
          <a:solidFill>
            <a:srgbClr val="EC9313"/>
          </a:solidFill>
          <a:latin typeface="Arial" charset="0"/>
        </a:defRPr>
      </a:lvl2pPr>
      <a:lvl3pPr algn="l" rtl="0" eaLnBrk="0" fontAlgn="base" hangingPunct="0">
        <a:spcBef>
          <a:spcPct val="0"/>
        </a:spcBef>
        <a:spcAft>
          <a:spcPct val="0"/>
        </a:spcAft>
        <a:defRPr sz="2800">
          <a:solidFill>
            <a:srgbClr val="EC9313"/>
          </a:solidFill>
          <a:latin typeface="Arial" charset="0"/>
        </a:defRPr>
      </a:lvl3pPr>
      <a:lvl4pPr algn="l" rtl="0" eaLnBrk="0" fontAlgn="base" hangingPunct="0">
        <a:spcBef>
          <a:spcPct val="0"/>
        </a:spcBef>
        <a:spcAft>
          <a:spcPct val="0"/>
        </a:spcAft>
        <a:defRPr sz="2800">
          <a:solidFill>
            <a:srgbClr val="EC9313"/>
          </a:solidFill>
          <a:latin typeface="Arial" charset="0"/>
        </a:defRPr>
      </a:lvl4pPr>
      <a:lvl5pPr algn="l" rtl="0" eaLnBrk="0" fontAlgn="base" hangingPunct="0">
        <a:spcBef>
          <a:spcPct val="0"/>
        </a:spcBef>
        <a:spcAft>
          <a:spcPct val="0"/>
        </a:spcAft>
        <a:defRPr sz="2800">
          <a:solidFill>
            <a:srgbClr val="EC9313"/>
          </a:solidFill>
          <a:latin typeface="Arial" charset="0"/>
        </a:defRPr>
      </a:lvl5pPr>
      <a:lvl6pPr marL="457200" algn="l" rtl="0" fontAlgn="base">
        <a:spcBef>
          <a:spcPct val="0"/>
        </a:spcBef>
        <a:spcAft>
          <a:spcPct val="0"/>
        </a:spcAft>
        <a:defRPr sz="3200" b="1">
          <a:solidFill>
            <a:srgbClr val="EC9313"/>
          </a:solidFill>
          <a:latin typeface="Arial" charset="0"/>
        </a:defRPr>
      </a:lvl6pPr>
      <a:lvl7pPr marL="914400" algn="l" rtl="0" fontAlgn="base">
        <a:spcBef>
          <a:spcPct val="0"/>
        </a:spcBef>
        <a:spcAft>
          <a:spcPct val="0"/>
        </a:spcAft>
        <a:defRPr sz="3200" b="1">
          <a:solidFill>
            <a:srgbClr val="EC9313"/>
          </a:solidFill>
          <a:latin typeface="Arial" charset="0"/>
        </a:defRPr>
      </a:lvl7pPr>
      <a:lvl8pPr marL="1371600" algn="l" rtl="0" fontAlgn="base">
        <a:spcBef>
          <a:spcPct val="0"/>
        </a:spcBef>
        <a:spcAft>
          <a:spcPct val="0"/>
        </a:spcAft>
        <a:defRPr sz="3200" b="1">
          <a:solidFill>
            <a:srgbClr val="EC9313"/>
          </a:solidFill>
          <a:latin typeface="Arial" charset="0"/>
        </a:defRPr>
      </a:lvl8pPr>
      <a:lvl9pPr marL="1828800" algn="l" rtl="0" fontAlgn="base">
        <a:spcBef>
          <a:spcPct val="0"/>
        </a:spcBef>
        <a:spcAft>
          <a:spcPct val="0"/>
        </a:spcAft>
        <a:defRPr sz="3200" b="1">
          <a:solidFill>
            <a:srgbClr val="EC9313"/>
          </a:solidFill>
          <a:latin typeface="Arial" charset="0"/>
        </a:defRPr>
      </a:lvl9pPr>
    </p:titleStyle>
    <p:bodyStyle>
      <a:lvl1pPr marL="269875" indent="-269875" algn="l" rtl="0" eaLnBrk="0" fontAlgn="base" hangingPunct="0">
        <a:lnSpc>
          <a:spcPct val="110000"/>
        </a:lnSpc>
        <a:spcBef>
          <a:spcPct val="20000"/>
        </a:spcBef>
        <a:spcAft>
          <a:spcPct val="0"/>
        </a:spcAft>
        <a:buClr>
          <a:srgbClr val="ED8C01"/>
        </a:buClr>
        <a:buFont typeface="Wingdings" pitchFamily="2" charset="2"/>
        <a:buChar char="§"/>
        <a:defRPr sz="2400">
          <a:solidFill>
            <a:schemeClr val="tx1"/>
          </a:solidFill>
          <a:latin typeface="+mn-lt"/>
          <a:ea typeface="+mn-ea"/>
          <a:cs typeface="+mn-cs"/>
        </a:defRPr>
      </a:lvl1pPr>
      <a:lvl2pPr marL="720725" indent="-271463"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2pPr>
      <a:lvl3pPr marL="1163638" indent="-263525"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3pPr>
      <a:lvl4pPr marL="1614488" indent="-271463"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4pPr>
      <a:lvl5pPr marL="1974850" indent="-180975"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5pPr>
      <a:lvl6pPr marL="24320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6pPr>
      <a:lvl7pPr marL="28892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7pPr>
      <a:lvl8pPr marL="33464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8pPr>
      <a:lvl9pPr marL="38036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0825" y="241300"/>
            <a:ext cx="856932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err="1" smtClean="0"/>
              <a:t>Titelmasterformat</a:t>
            </a:r>
            <a:r>
              <a:rPr lang="en-US" dirty="0" smtClean="0"/>
              <a:t> upper line here</a:t>
            </a:r>
            <a:br>
              <a:rPr lang="en-US" dirty="0" smtClean="0"/>
            </a:br>
            <a:r>
              <a:rPr lang="en-US" dirty="0" smtClean="0"/>
              <a:t>second line here</a:t>
            </a:r>
          </a:p>
        </p:txBody>
      </p:sp>
      <p:sp>
        <p:nvSpPr>
          <p:cNvPr id="1035" name="Line 11"/>
          <p:cNvSpPr>
            <a:spLocks noChangeShapeType="1"/>
          </p:cNvSpPr>
          <p:nvPr userDrawn="1"/>
        </p:nvSpPr>
        <p:spPr bwMode="auto">
          <a:xfrm flipH="1">
            <a:off x="0" y="6178550"/>
            <a:ext cx="9144000" cy="0"/>
          </a:xfrm>
          <a:prstGeom prst="line">
            <a:avLst/>
          </a:prstGeom>
          <a:noFill/>
          <a:ln w="28575">
            <a:solidFill>
              <a:schemeClr val="bg2">
                <a:lumMod val="40000"/>
                <a:lumOff val="60000"/>
              </a:schemeClr>
            </a:solidFill>
            <a:round/>
            <a:headEnd/>
            <a:tailEnd/>
          </a:ln>
          <a:effectLst/>
        </p:spPr>
        <p:txBody>
          <a:bodyPr/>
          <a:lstStyle/>
          <a:p>
            <a:pPr>
              <a:defRPr/>
            </a:pPr>
            <a:endParaRPr lang="de-DE"/>
          </a:p>
        </p:txBody>
      </p:sp>
      <p:sp>
        <p:nvSpPr>
          <p:cNvPr id="1037" name="Text Box 13"/>
          <p:cNvSpPr txBox="1">
            <a:spLocks noChangeArrowheads="1"/>
          </p:cNvSpPr>
          <p:nvPr userDrawn="1"/>
        </p:nvSpPr>
        <p:spPr bwMode="auto">
          <a:xfrm>
            <a:off x="277812" y="6226266"/>
            <a:ext cx="3532187" cy="528350"/>
          </a:xfrm>
          <a:prstGeom prst="rect">
            <a:avLst/>
          </a:prstGeom>
          <a:noFill/>
          <a:ln w="9525">
            <a:noFill/>
            <a:miter lim="800000"/>
            <a:headEnd/>
            <a:tailEnd/>
          </a:ln>
          <a:effectLst/>
        </p:spPr>
        <p:txBody>
          <a:bodyPr wrap="square">
            <a:spAutoFit/>
          </a:bodyPr>
          <a:lstStyle/>
          <a:p>
            <a:pPr>
              <a:lnSpc>
                <a:spcPts val="1700"/>
              </a:lnSpc>
              <a:defRPr/>
            </a:pPr>
            <a:r>
              <a:rPr lang="en-US" sz="1000" kern="1200" dirty="0" err="1" smtClean="0">
                <a:solidFill>
                  <a:schemeClr val="tx1">
                    <a:lumMod val="65000"/>
                    <a:lumOff val="35000"/>
                  </a:schemeClr>
                </a:solidFill>
                <a:latin typeface="Arial" charset="0"/>
                <a:ea typeface="+mn-ea"/>
                <a:cs typeface="+mn-cs"/>
              </a:rPr>
              <a:t>Meinard</a:t>
            </a:r>
            <a:r>
              <a:rPr lang="en-US" sz="1000" kern="1200" baseline="0" dirty="0" smtClean="0">
                <a:solidFill>
                  <a:schemeClr val="tx1">
                    <a:lumMod val="65000"/>
                    <a:lumOff val="35000"/>
                  </a:schemeClr>
                </a:solidFill>
                <a:latin typeface="Arial" charset="0"/>
                <a:ea typeface="+mn-ea"/>
                <a:cs typeface="+mn-cs"/>
              </a:rPr>
              <a:t> Müller: </a:t>
            </a:r>
            <a:r>
              <a:rPr lang="en-US" sz="1000" kern="1200" dirty="0" smtClean="0">
                <a:solidFill>
                  <a:schemeClr val="tx1">
                    <a:lumMod val="65000"/>
                    <a:lumOff val="35000"/>
                  </a:schemeClr>
                </a:solidFill>
                <a:latin typeface="Arial" charset="0"/>
                <a:ea typeface="+mn-ea"/>
                <a:cs typeface="+mn-cs"/>
              </a:rPr>
              <a:t>Fundamentals of Music Processing</a:t>
            </a:r>
          </a:p>
          <a:p>
            <a:pPr marL="0" marR="0" indent="0" algn="l" defTabSz="914400" rtl="0" eaLnBrk="1" fontAlgn="base" latinLnBrk="0" hangingPunct="1">
              <a:lnSpc>
                <a:spcPts val="1700"/>
              </a:lnSpc>
              <a:spcBef>
                <a:spcPct val="0"/>
              </a:spcBef>
              <a:spcAft>
                <a:spcPct val="0"/>
              </a:spcAft>
              <a:buClrTx/>
              <a:buSzTx/>
              <a:buFontTx/>
              <a:buNone/>
              <a:tabLst/>
              <a:defRPr/>
            </a:pPr>
            <a:r>
              <a:rPr lang="en-US" sz="1000" kern="1200" dirty="0" smtClean="0">
                <a:solidFill>
                  <a:schemeClr val="tx1">
                    <a:lumMod val="65000"/>
                    <a:lumOff val="35000"/>
                  </a:schemeClr>
                </a:solidFill>
                <a:latin typeface="Arial" charset="0"/>
                <a:ea typeface="+mn-ea"/>
                <a:cs typeface="+mn-cs"/>
              </a:rPr>
              <a:t>© Springer </a:t>
            </a:r>
            <a:r>
              <a:rPr lang="de-DE" sz="1000" dirty="0" smtClean="0">
                <a:solidFill>
                  <a:schemeClr val="tx1">
                    <a:lumMod val="65000"/>
                    <a:lumOff val="35000"/>
                  </a:schemeClr>
                </a:solidFill>
              </a:rPr>
              <a:t>International </a:t>
            </a:r>
            <a:r>
              <a:rPr lang="de-DE" sz="1000" baseline="0" dirty="0" smtClean="0">
                <a:solidFill>
                  <a:schemeClr val="tx1">
                    <a:lumMod val="65000"/>
                    <a:lumOff val="35000"/>
                  </a:schemeClr>
                </a:solidFill>
              </a:rPr>
              <a:t> </a:t>
            </a:r>
            <a:r>
              <a:rPr lang="de-DE" sz="1000" dirty="0" smtClean="0">
                <a:solidFill>
                  <a:schemeClr val="tx1">
                    <a:lumMod val="65000"/>
                    <a:lumOff val="35000"/>
                  </a:schemeClr>
                </a:solidFill>
              </a:rPr>
              <a:t>Publishing </a:t>
            </a:r>
            <a:r>
              <a:rPr lang="de-DE" sz="1000" dirty="0" err="1" smtClean="0">
                <a:solidFill>
                  <a:schemeClr val="tx1">
                    <a:lumMod val="65000"/>
                    <a:lumOff val="35000"/>
                  </a:schemeClr>
                </a:solidFill>
              </a:rPr>
              <a:t>Switzerland</a:t>
            </a:r>
            <a:r>
              <a:rPr lang="en-US" sz="1000" kern="1200" dirty="0" smtClean="0">
                <a:solidFill>
                  <a:schemeClr val="tx1">
                    <a:lumMod val="65000"/>
                    <a:lumOff val="35000"/>
                  </a:schemeClr>
                </a:solidFill>
                <a:latin typeface="Arial" charset="0"/>
                <a:ea typeface="+mn-ea"/>
                <a:cs typeface="+mn-cs"/>
              </a:rPr>
              <a:t>, 2015</a:t>
            </a:r>
          </a:p>
        </p:txBody>
      </p:sp>
      <p:sp>
        <p:nvSpPr>
          <p:cNvPr id="9" name="Text Box 13"/>
          <p:cNvSpPr txBox="1">
            <a:spLocks noChangeArrowheads="1"/>
          </p:cNvSpPr>
          <p:nvPr userDrawn="1"/>
        </p:nvSpPr>
        <p:spPr bwMode="auto">
          <a:xfrm>
            <a:off x="4681536" y="6231753"/>
            <a:ext cx="4214361" cy="528350"/>
          </a:xfrm>
          <a:prstGeom prst="rect">
            <a:avLst/>
          </a:prstGeom>
          <a:noFill/>
          <a:ln w="9525">
            <a:noFill/>
            <a:miter lim="800000"/>
            <a:headEnd/>
            <a:tailEnd/>
          </a:ln>
          <a:effectLst/>
        </p:spPr>
        <p:txBody>
          <a:bodyPr wrap="square">
            <a:spAutoFit/>
          </a:bodyPr>
          <a:lstStyle/>
          <a:p>
            <a:pPr marL="0" marR="0" indent="0" algn="r" defTabSz="914400" rtl="0" eaLnBrk="1" fontAlgn="base" latinLnBrk="0" hangingPunct="1">
              <a:lnSpc>
                <a:spcPts val="1700"/>
              </a:lnSpc>
              <a:spcBef>
                <a:spcPct val="0"/>
              </a:spcBef>
              <a:spcAft>
                <a:spcPct val="0"/>
              </a:spcAft>
              <a:buClrTx/>
              <a:buSzTx/>
              <a:buFontTx/>
              <a:buNone/>
              <a:tabLst/>
              <a:defRPr/>
            </a:pPr>
            <a:r>
              <a:rPr lang="en-US" sz="1000" kern="1200" dirty="0" smtClean="0">
                <a:solidFill>
                  <a:schemeClr val="tx1">
                    <a:lumMod val="65000"/>
                    <a:lumOff val="35000"/>
                  </a:schemeClr>
                </a:solidFill>
                <a:latin typeface="Arial" charset="0"/>
                <a:ea typeface="+mn-ea"/>
                <a:cs typeface="+mn-cs"/>
              </a:rPr>
              <a:t>Chapter 2: Fourier Analysis of Signals </a:t>
            </a:r>
          </a:p>
          <a:p>
            <a:pPr marL="0" marR="0" indent="0" algn="r" defTabSz="914400" rtl="0" eaLnBrk="1" fontAlgn="base" latinLnBrk="0" hangingPunct="1">
              <a:lnSpc>
                <a:spcPts val="1700"/>
              </a:lnSpc>
              <a:spcBef>
                <a:spcPct val="0"/>
              </a:spcBef>
              <a:spcAft>
                <a:spcPct val="0"/>
              </a:spcAft>
              <a:buClrTx/>
              <a:buSzTx/>
              <a:buFontTx/>
              <a:buNone/>
              <a:tabLst/>
              <a:defRPr/>
            </a:pPr>
            <a:r>
              <a:rPr lang="en-US" sz="1000" kern="1200" dirty="0" smtClean="0">
                <a:solidFill>
                  <a:schemeClr val="tx1">
                    <a:lumMod val="65000"/>
                    <a:lumOff val="35000"/>
                  </a:schemeClr>
                </a:solidFill>
                <a:latin typeface="Arial" charset="0"/>
                <a:ea typeface="+mn-ea"/>
                <a:cs typeface="+mn-cs"/>
              </a:rPr>
              <a:t>Slide </a:t>
            </a:r>
            <a:r>
              <a:rPr lang="en-US" sz="1000" kern="1200" baseline="0" dirty="0" smtClean="0">
                <a:solidFill>
                  <a:schemeClr val="tx1">
                    <a:lumMod val="65000"/>
                    <a:lumOff val="35000"/>
                  </a:schemeClr>
                </a:solidFill>
                <a:latin typeface="Arial" charset="0"/>
                <a:ea typeface="+mn-ea"/>
                <a:cs typeface="+mn-cs"/>
              </a:rPr>
              <a:t> </a:t>
            </a:r>
            <a:fld id="{782BC965-5642-458D-B384-0F50C1C1F05B}" type="slidenum">
              <a:rPr lang="en-US" sz="1000" smtClean="0">
                <a:solidFill>
                  <a:schemeClr val="tx1">
                    <a:lumMod val="65000"/>
                    <a:lumOff val="35000"/>
                  </a:schemeClr>
                </a:solidFill>
                <a:latin typeface="+mn-lt"/>
              </a:rPr>
              <a:pPr marL="0" marR="0" indent="0" algn="r" defTabSz="914400" rtl="0" eaLnBrk="1" fontAlgn="base" latinLnBrk="0" hangingPunct="1">
                <a:lnSpc>
                  <a:spcPts val="1700"/>
                </a:lnSpc>
                <a:spcBef>
                  <a:spcPct val="0"/>
                </a:spcBef>
                <a:spcAft>
                  <a:spcPct val="0"/>
                </a:spcAft>
                <a:buClrTx/>
                <a:buSzTx/>
                <a:buFontTx/>
                <a:buNone/>
                <a:tabLst/>
                <a:defRPr/>
              </a:pPr>
              <a:t>‹#›</a:t>
            </a:fld>
            <a:endParaRPr lang="en-US" sz="1000" dirty="0">
              <a:solidFill>
                <a:schemeClr val="tx1">
                  <a:lumMod val="65000"/>
                  <a:lumOff val="35000"/>
                </a:schemeClr>
              </a:solidFill>
              <a:latin typeface="+mn-lt"/>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0" r:id="rId1"/>
  </p:sldLayoutIdLst>
  <p:timing>
    <p:tnLst>
      <p:par>
        <p:cTn id="1" dur="indefinite" restart="never" nodeType="tmRoot"/>
      </p:par>
    </p:tnLst>
  </p:timing>
  <p:txStyles>
    <p:titleStyle>
      <a:lvl1pPr algn="l" rtl="0" eaLnBrk="0" fontAlgn="base" hangingPunct="0">
        <a:spcBef>
          <a:spcPct val="0"/>
        </a:spcBef>
        <a:spcAft>
          <a:spcPct val="0"/>
        </a:spcAft>
        <a:defRPr sz="2800">
          <a:solidFill>
            <a:schemeClr val="tx1">
              <a:lumMod val="65000"/>
              <a:lumOff val="35000"/>
            </a:schemeClr>
          </a:solidFill>
          <a:latin typeface="+mj-lt"/>
          <a:ea typeface="+mj-ea"/>
          <a:cs typeface="+mj-cs"/>
        </a:defRPr>
      </a:lvl1pPr>
      <a:lvl2pPr algn="l" rtl="0" eaLnBrk="0" fontAlgn="base" hangingPunct="0">
        <a:spcBef>
          <a:spcPct val="0"/>
        </a:spcBef>
        <a:spcAft>
          <a:spcPct val="0"/>
        </a:spcAft>
        <a:defRPr sz="2800">
          <a:solidFill>
            <a:srgbClr val="EC9313"/>
          </a:solidFill>
          <a:latin typeface="Arial" charset="0"/>
        </a:defRPr>
      </a:lvl2pPr>
      <a:lvl3pPr algn="l" rtl="0" eaLnBrk="0" fontAlgn="base" hangingPunct="0">
        <a:spcBef>
          <a:spcPct val="0"/>
        </a:spcBef>
        <a:spcAft>
          <a:spcPct val="0"/>
        </a:spcAft>
        <a:defRPr sz="2800">
          <a:solidFill>
            <a:srgbClr val="EC9313"/>
          </a:solidFill>
          <a:latin typeface="Arial" charset="0"/>
        </a:defRPr>
      </a:lvl3pPr>
      <a:lvl4pPr algn="l" rtl="0" eaLnBrk="0" fontAlgn="base" hangingPunct="0">
        <a:spcBef>
          <a:spcPct val="0"/>
        </a:spcBef>
        <a:spcAft>
          <a:spcPct val="0"/>
        </a:spcAft>
        <a:defRPr sz="2800">
          <a:solidFill>
            <a:srgbClr val="EC9313"/>
          </a:solidFill>
          <a:latin typeface="Arial" charset="0"/>
        </a:defRPr>
      </a:lvl4pPr>
      <a:lvl5pPr algn="l" rtl="0" eaLnBrk="0" fontAlgn="base" hangingPunct="0">
        <a:spcBef>
          <a:spcPct val="0"/>
        </a:spcBef>
        <a:spcAft>
          <a:spcPct val="0"/>
        </a:spcAft>
        <a:defRPr sz="2800">
          <a:solidFill>
            <a:srgbClr val="EC9313"/>
          </a:solidFill>
          <a:latin typeface="Arial" charset="0"/>
        </a:defRPr>
      </a:lvl5pPr>
      <a:lvl6pPr marL="457200" algn="l" rtl="0" fontAlgn="base">
        <a:spcBef>
          <a:spcPct val="0"/>
        </a:spcBef>
        <a:spcAft>
          <a:spcPct val="0"/>
        </a:spcAft>
        <a:defRPr sz="3200" b="1">
          <a:solidFill>
            <a:srgbClr val="EC9313"/>
          </a:solidFill>
          <a:latin typeface="Arial" charset="0"/>
        </a:defRPr>
      </a:lvl6pPr>
      <a:lvl7pPr marL="914400" algn="l" rtl="0" fontAlgn="base">
        <a:spcBef>
          <a:spcPct val="0"/>
        </a:spcBef>
        <a:spcAft>
          <a:spcPct val="0"/>
        </a:spcAft>
        <a:defRPr sz="3200" b="1">
          <a:solidFill>
            <a:srgbClr val="EC9313"/>
          </a:solidFill>
          <a:latin typeface="Arial" charset="0"/>
        </a:defRPr>
      </a:lvl7pPr>
      <a:lvl8pPr marL="1371600" algn="l" rtl="0" fontAlgn="base">
        <a:spcBef>
          <a:spcPct val="0"/>
        </a:spcBef>
        <a:spcAft>
          <a:spcPct val="0"/>
        </a:spcAft>
        <a:defRPr sz="3200" b="1">
          <a:solidFill>
            <a:srgbClr val="EC9313"/>
          </a:solidFill>
          <a:latin typeface="Arial" charset="0"/>
        </a:defRPr>
      </a:lvl8pPr>
      <a:lvl9pPr marL="1828800" algn="l" rtl="0" fontAlgn="base">
        <a:spcBef>
          <a:spcPct val="0"/>
        </a:spcBef>
        <a:spcAft>
          <a:spcPct val="0"/>
        </a:spcAft>
        <a:defRPr sz="3200" b="1">
          <a:solidFill>
            <a:srgbClr val="EC9313"/>
          </a:solidFill>
          <a:latin typeface="Arial" charset="0"/>
        </a:defRPr>
      </a:lvl9pPr>
    </p:titleStyle>
    <p:bodyStyle>
      <a:lvl1pPr marL="269875" indent="-269875" algn="l" rtl="0" eaLnBrk="0" fontAlgn="base" hangingPunct="0">
        <a:lnSpc>
          <a:spcPct val="110000"/>
        </a:lnSpc>
        <a:spcBef>
          <a:spcPct val="20000"/>
        </a:spcBef>
        <a:spcAft>
          <a:spcPct val="0"/>
        </a:spcAft>
        <a:buClr>
          <a:srgbClr val="ED8C01"/>
        </a:buClr>
        <a:buFont typeface="Wingdings" pitchFamily="2" charset="2"/>
        <a:buChar char="§"/>
        <a:defRPr sz="2400">
          <a:solidFill>
            <a:schemeClr val="tx1"/>
          </a:solidFill>
          <a:latin typeface="+mn-lt"/>
          <a:ea typeface="+mn-ea"/>
          <a:cs typeface="+mn-cs"/>
        </a:defRPr>
      </a:lvl1pPr>
      <a:lvl2pPr marL="720725" indent="-271463"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2pPr>
      <a:lvl3pPr marL="1163638" indent="-263525"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3pPr>
      <a:lvl4pPr marL="1614488" indent="-271463"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4pPr>
      <a:lvl5pPr marL="1974850" indent="-180975"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5pPr>
      <a:lvl6pPr marL="24320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6pPr>
      <a:lvl7pPr marL="28892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7pPr>
      <a:lvl8pPr marL="33464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8pPr>
      <a:lvl9pPr marL="38036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5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63405"/>
            <a:ext cx="9144000" cy="1470025"/>
          </a:xfrm>
        </p:spPr>
        <p:txBody>
          <a:bodyPr/>
          <a:lstStyle/>
          <a:p>
            <a:r>
              <a:rPr lang="en-US" sz="3600" dirty="0" smtClean="0"/>
              <a:t>Fundamentals of Music Processing</a:t>
            </a:r>
            <a:endParaRPr lang="en-US" sz="3600" dirty="0"/>
          </a:p>
        </p:txBody>
      </p:sp>
      <p:sp>
        <p:nvSpPr>
          <p:cNvPr id="3" name="Content Placeholder 2"/>
          <p:cNvSpPr>
            <a:spLocks noGrp="1"/>
          </p:cNvSpPr>
          <p:nvPr>
            <p:ph sz="quarter" idx="10"/>
          </p:nvPr>
        </p:nvSpPr>
        <p:spPr>
          <a:xfrm>
            <a:off x="0" y="2499462"/>
            <a:ext cx="9144000" cy="460035"/>
          </a:xfrm>
        </p:spPr>
        <p:txBody>
          <a:bodyPr/>
          <a:lstStyle/>
          <a:p>
            <a:r>
              <a:rPr lang="en-US" altLang="de-DE" dirty="0" smtClean="0"/>
              <a:t>Chapter </a:t>
            </a:r>
            <a:r>
              <a:rPr lang="en-US" altLang="de-DE" dirty="0" smtClean="0"/>
              <a:t>2: </a:t>
            </a:r>
            <a:r>
              <a:rPr lang="de-DE" dirty="0"/>
              <a:t>Fourier Analysis </a:t>
            </a:r>
            <a:r>
              <a:rPr lang="de-DE" dirty="0" err="1"/>
              <a:t>of</a:t>
            </a:r>
            <a:r>
              <a:rPr lang="de-DE" dirty="0"/>
              <a:t> </a:t>
            </a:r>
            <a:r>
              <a:rPr lang="de-DE" dirty="0" smtClean="0"/>
              <a:t>Signals</a:t>
            </a:r>
            <a:endParaRPr lang="en-US" dirty="0"/>
          </a:p>
        </p:txBody>
      </p:sp>
      <p:sp>
        <p:nvSpPr>
          <p:cNvPr id="4" name="Content Placeholder 3"/>
          <p:cNvSpPr>
            <a:spLocks noGrp="1"/>
          </p:cNvSpPr>
          <p:nvPr>
            <p:ph sz="quarter" idx="11"/>
          </p:nvPr>
        </p:nvSpPr>
        <p:spPr>
          <a:xfrm>
            <a:off x="366712" y="3511184"/>
            <a:ext cx="8453438" cy="457200"/>
          </a:xfrm>
        </p:spPr>
        <p:txBody>
          <a:bodyPr/>
          <a:lstStyle/>
          <a:p>
            <a:r>
              <a:rPr lang="en-US" dirty="0" err="1" smtClean="0"/>
              <a:t>Meinard</a:t>
            </a:r>
            <a:r>
              <a:rPr lang="en-US" dirty="0" smtClean="0"/>
              <a:t> Müller</a:t>
            </a:r>
            <a:endParaRPr lang="en-US" dirty="0"/>
          </a:p>
        </p:txBody>
      </p:sp>
      <p:sp>
        <p:nvSpPr>
          <p:cNvPr id="5" name="Content Placeholder 3"/>
          <p:cNvSpPr>
            <a:spLocks noGrp="1"/>
          </p:cNvSpPr>
          <p:nvPr>
            <p:ph sz="quarter" idx="11"/>
          </p:nvPr>
        </p:nvSpPr>
        <p:spPr>
          <a:xfrm>
            <a:off x="373972" y="3924836"/>
            <a:ext cx="8453438" cy="457200"/>
          </a:xfrm>
        </p:spPr>
        <p:txBody>
          <a:bodyPr/>
          <a:lstStyle/>
          <a:p>
            <a:r>
              <a:rPr lang="en-US" dirty="0" smtClean="0"/>
              <a:t>International Audio Laboratories Erlangen</a:t>
            </a:r>
            <a:endParaRPr lang="en-US" dirty="0"/>
          </a:p>
        </p:txBody>
      </p:sp>
      <p:sp>
        <p:nvSpPr>
          <p:cNvPr id="7" name="AutoShape 4" descr="Image result for Springer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 name="AutoShape 6" descr="Image result for Springer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1" name="Picture 8" descr="Spring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400" y="5789121"/>
            <a:ext cx="2273300" cy="8411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a:stretch>
            <a:fillRect/>
          </a:stretch>
        </p:blipFill>
        <p:spPr>
          <a:xfrm>
            <a:off x="7175499" y="5770985"/>
            <a:ext cx="1725413" cy="859257"/>
          </a:xfrm>
          <a:prstGeom prst="rect">
            <a:avLst/>
          </a:prstGeom>
        </p:spPr>
      </p:pic>
      <p:sp>
        <p:nvSpPr>
          <p:cNvPr id="13" name="Content Placeholder 3"/>
          <p:cNvSpPr>
            <a:spLocks noGrp="1"/>
          </p:cNvSpPr>
          <p:nvPr>
            <p:ph sz="quarter" idx="11"/>
          </p:nvPr>
        </p:nvSpPr>
        <p:spPr>
          <a:xfrm>
            <a:off x="366712" y="4539884"/>
            <a:ext cx="8453438" cy="457200"/>
          </a:xfrm>
        </p:spPr>
        <p:txBody>
          <a:bodyPr/>
          <a:lstStyle/>
          <a:p>
            <a:r>
              <a:rPr lang="en-US" sz="2000" dirty="0" smtClean="0">
                <a:latin typeface="Arial" panose="020B0604020202020204" pitchFamily="34" charset="0"/>
                <a:cs typeface="Arial" panose="020B0604020202020204" pitchFamily="34" charset="0"/>
              </a:rPr>
              <a:t>www.music-processing.de</a:t>
            </a:r>
            <a:endParaRPr lang="en-US" sz="20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2.1 </a:t>
            </a:r>
            <a:r>
              <a:rPr lang="en-US" dirty="0"/>
              <a:t>The Fourier Transform in a Nutshell</a:t>
            </a:r>
            <a:endParaRPr lang="de-DE" dirty="0"/>
          </a:p>
        </p:txBody>
      </p:sp>
      <p:sp>
        <p:nvSpPr>
          <p:cNvPr id="3" name="Text Placeholder 2"/>
          <p:cNvSpPr>
            <a:spLocks noGrp="1"/>
          </p:cNvSpPr>
          <p:nvPr>
            <p:ph type="body" sz="quarter" idx="10"/>
          </p:nvPr>
        </p:nvSpPr>
        <p:spPr/>
        <p:txBody>
          <a:bodyPr/>
          <a:lstStyle/>
          <a:p>
            <a:r>
              <a:rPr lang="de-DE" dirty="0" smtClean="0"/>
              <a:t>Fig. 2.2</a:t>
            </a:r>
            <a:endParaRPr lang="de-DE" dirty="0"/>
          </a:p>
        </p:txBody>
      </p:sp>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791" y="1571625"/>
            <a:ext cx="4266859" cy="42767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65"/>
          <p:cNvSpPr txBox="1">
            <a:spLocks noChangeArrowheads="1"/>
          </p:cNvSpPr>
          <p:nvPr/>
        </p:nvSpPr>
        <p:spPr bwMode="auto">
          <a:xfrm>
            <a:off x="266700" y="1871663"/>
            <a:ext cx="4026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defRPr/>
            </a:pPr>
            <a:r>
              <a:rPr lang="de-DE" altLang="de-DE" sz="1400" dirty="0" smtClean="0">
                <a:latin typeface="+mj-lt"/>
                <a:cs typeface="Times New Roman" pitchFamily="18" charset="0"/>
              </a:rPr>
              <a:t>(a)</a:t>
            </a:r>
          </a:p>
        </p:txBody>
      </p:sp>
      <p:sp>
        <p:nvSpPr>
          <p:cNvPr id="10" name="TextBox 65"/>
          <p:cNvSpPr txBox="1">
            <a:spLocks noChangeArrowheads="1"/>
          </p:cNvSpPr>
          <p:nvPr/>
        </p:nvSpPr>
        <p:spPr bwMode="auto">
          <a:xfrm>
            <a:off x="263525" y="2813050"/>
            <a:ext cx="4026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defRPr/>
            </a:pPr>
            <a:r>
              <a:rPr lang="de-DE" altLang="de-DE" sz="1400" dirty="0" smtClean="0">
                <a:latin typeface="+mj-lt"/>
                <a:cs typeface="Times New Roman" pitchFamily="18" charset="0"/>
              </a:rPr>
              <a:t>(b)</a:t>
            </a:r>
          </a:p>
        </p:txBody>
      </p:sp>
      <p:sp>
        <p:nvSpPr>
          <p:cNvPr id="11" name="TextBox 65"/>
          <p:cNvSpPr txBox="1">
            <a:spLocks noChangeArrowheads="1"/>
          </p:cNvSpPr>
          <p:nvPr/>
        </p:nvSpPr>
        <p:spPr bwMode="auto">
          <a:xfrm>
            <a:off x="260350" y="3756025"/>
            <a:ext cx="3930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defRPr/>
            </a:pPr>
            <a:r>
              <a:rPr lang="de-DE" altLang="de-DE" sz="1400" dirty="0" smtClean="0">
                <a:latin typeface="+mj-lt"/>
                <a:cs typeface="Times New Roman" pitchFamily="18" charset="0"/>
              </a:rPr>
              <a:t>(c)</a:t>
            </a:r>
          </a:p>
        </p:txBody>
      </p:sp>
      <p:sp>
        <p:nvSpPr>
          <p:cNvPr id="12" name="TextBox 65"/>
          <p:cNvSpPr txBox="1">
            <a:spLocks noChangeArrowheads="1"/>
          </p:cNvSpPr>
          <p:nvPr/>
        </p:nvSpPr>
        <p:spPr bwMode="auto">
          <a:xfrm>
            <a:off x="250825" y="4737100"/>
            <a:ext cx="40267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defRPr/>
            </a:pPr>
            <a:r>
              <a:rPr lang="de-DE" altLang="de-DE" sz="1400" dirty="0" smtClean="0">
                <a:latin typeface="+mj-lt"/>
                <a:cs typeface="Times New Roman" pitchFamily="18" charset="0"/>
              </a:rPr>
              <a:t>(d)</a:t>
            </a:r>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7349" y="2117725"/>
            <a:ext cx="3456414" cy="3071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5" name="TextBox 65"/>
          <p:cNvSpPr txBox="1">
            <a:spLocks noChangeArrowheads="1"/>
          </p:cNvSpPr>
          <p:nvPr/>
        </p:nvSpPr>
        <p:spPr bwMode="auto">
          <a:xfrm>
            <a:off x="6897688" y="3009900"/>
            <a:ext cx="393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defRPr/>
            </a:pPr>
            <a:r>
              <a:rPr lang="de-DE" altLang="de-DE" sz="1400" dirty="0" smtClean="0">
                <a:latin typeface="+mj-lt"/>
                <a:cs typeface="Times New Roman" pitchFamily="18" charset="0"/>
              </a:rPr>
              <a:t>(c)</a:t>
            </a:r>
          </a:p>
        </p:txBody>
      </p:sp>
      <p:sp>
        <p:nvSpPr>
          <p:cNvPr id="46" name="TextBox 65"/>
          <p:cNvSpPr txBox="1">
            <a:spLocks noChangeArrowheads="1"/>
          </p:cNvSpPr>
          <p:nvPr/>
        </p:nvSpPr>
        <p:spPr bwMode="auto">
          <a:xfrm>
            <a:off x="7410450" y="4164013"/>
            <a:ext cx="401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defRPr/>
            </a:pPr>
            <a:r>
              <a:rPr lang="de-DE" altLang="de-DE" sz="1400" dirty="0" smtClean="0">
                <a:latin typeface="+mj-lt"/>
                <a:cs typeface="Times New Roman" pitchFamily="18" charset="0"/>
              </a:rPr>
              <a:t>(d)</a:t>
            </a:r>
          </a:p>
        </p:txBody>
      </p:sp>
      <p:sp>
        <p:nvSpPr>
          <p:cNvPr id="47" name="TextBox 65"/>
          <p:cNvSpPr txBox="1">
            <a:spLocks noChangeArrowheads="1"/>
          </p:cNvSpPr>
          <p:nvPr/>
        </p:nvSpPr>
        <p:spPr bwMode="auto">
          <a:xfrm>
            <a:off x="6329363" y="2220913"/>
            <a:ext cx="403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defRPr/>
            </a:pPr>
            <a:r>
              <a:rPr lang="de-DE" altLang="de-DE" sz="1400" dirty="0" smtClean="0">
                <a:latin typeface="+mj-lt"/>
                <a:cs typeface="Times New Roman" pitchFamily="18" charset="0"/>
              </a:rPr>
              <a:t>(b)</a:t>
            </a:r>
          </a:p>
        </p:txBody>
      </p:sp>
      <p:sp>
        <p:nvSpPr>
          <p:cNvPr id="48" name="TextBox 65"/>
          <p:cNvSpPr txBox="1">
            <a:spLocks noChangeArrowheads="1"/>
          </p:cNvSpPr>
          <p:nvPr/>
        </p:nvSpPr>
        <p:spPr bwMode="auto">
          <a:xfrm>
            <a:off x="5743575" y="3136900"/>
            <a:ext cx="4016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defRPr/>
            </a:pPr>
            <a:r>
              <a:rPr lang="de-DE" altLang="de-DE" sz="1400" dirty="0" smtClean="0">
                <a:latin typeface="+mj-lt"/>
                <a:cs typeface="Times New Roman" pitchFamily="18" charset="0"/>
              </a:rPr>
              <a:t>(a)</a:t>
            </a:r>
          </a:p>
        </p:txBody>
      </p:sp>
    </p:spTree>
    <p:extLst>
      <p:ext uri="{BB962C8B-B14F-4D97-AF65-F5344CB8AC3E}">
        <p14:creationId xmlns:p14="http://schemas.microsoft.com/office/powerpoint/2010/main" val="37642574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2.1 </a:t>
            </a:r>
            <a:r>
              <a:rPr lang="en-US" dirty="0"/>
              <a:t>The Fourier Transform in a Nutshell</a:t>
            </a:r>
            <a:endParaRPr lang="de-DE" dirty="0"/>
          </a:p>
        </p:txBody>
      </p:sp>
      <p:sp>
        <p:nvSpPr>
          <p:cNvPr id="3" name="Text Placeholder 2"/>
          <p:cNvSpPr>
            <a:spLocks noGrp="1"/>
          </p:cNvSpPr>
          <p:nvPr>
            <p:ph type="body" sz="quarter" idx="10"/>
          </p:nvPr>
        </p:nvSpPr>
        <p:spPr/>
        <p:txBody>
          <a:bodyPr/>
          <a:lstStyle/>
          <a:p>
            <a:r>
              <a:rPr lang="de-DE" dirty="0" smtClean="0"/>
              <a:t>Fig. 2.3</a:t>
            </a:r>
            <a:endParaRPr lang="de-DE" dirty="0"/>
          </a:p>
        </p:txBody>
      </p:sp>
      <p:pic>
        <p:nvPicPr>
          <p:cNvPr id="102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1" y="1854457"/>
            <a:ext cx="4529137" cy="3546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7713" y="1854457"/>
            <a:ext cx="4529137" cy="3546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42574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2.1 </a:t>
            </a:r>
            <a:r>
              <a:rPr lang="en-US" dirty="0"/>
              <a:t>The Fourier Transform in a Nutshell</a:t>
            </a:r>
            <a:endParaRPr lang="de-DE" dirty="0"/>
          </a:p>
        </p:txBody>
      </p:sp>
      <p:sp>
        <p:nvSpPr>
          <p:cNvPr id="3" name="Text Placeholder 2"/>
          <p:cNvSpPr>
            <a:spLocks noGrp="1"/>
          </p:cNvSpPr>
          <p:nvPr>
            <p:ph type="body" sz="quarter" idx="10"/>
          </p:nvPr>
        </p:nvSpPr>
        <p:spPr/>
        <p:txBody>
          <a:bodyPr/>
          <a:lstStyle/>
          <a:p>
            <a:r>
              <a:rPr lang="de-DE" dirty="0" smtClean="0"/>
              <a:t>Fig. 2.4</a:t>
            </a:r>
            <a:endParaRPr lang="de-DE" dirty="0"/>
          </a:p>
        </p:txBody>
      </p:sp>
      <p:pic>
        <p:nvPicPr>
          <p:cNvPr id="112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384" y="1869281"/>
            <a:ext cx="5027616" cy="3309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5134" y="1869281"/>
            <a:ext cx="3179067" cy="33099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42574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2.1 </a:t>
            </a:r>
            <a:r>
              <a:rPr lang="en-US" dirty="0"/>
              <a:t>The Fourier Transform in a Nutshell</a:t>
            </a:r>
            <a:endParaRPr lang="de-DE" dirty="0"/>
          </a:p>
        </p:txBody>
      </p:sp>
      <p:sp>
        <p:nvSpPr>
          <p:cNvPr id="3" name="Text Placeholder 2"/>
          <p:cNvSpPr>
            <a:spLocks noGrp="1"/>
          </p:cNvSpPr>
          <p:nvPr>
            <p:ph type="body" sz="quarter" idx="10"/>
          </p:nvPr>
        </p:nvSpPr>
        <p:spPr/>
        <p:txBody>
          <a:bodyPr/>
          <a:lstStyle/>
          <a:p>
            <a:r>
              <a:rPr lang="de-DE" dirty="0" smtClean="0"/>
              <a:t>Fig. 2.5</a:t>
            </a:r>
            <a:endParaRPr lang="de-DE" dirty="0"/>
          </a:p>
        </p:txBody>
      </p:sp>
      <p:pic>
        <p:nvPicPr>
          <p:cNvPr id="122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0608" y="1038225"/>
            <a:ext cx="6518067" cy="4914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42574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2.1 </a:t>
            </a:r>
            <a:r>
              <a:rPr lang="en-US" dirty="0"/>
              <a:t>The Fourier Transform in a Nutshell</a:t>
            </a:r>
            <a:endParaRPr lang="de-DE" dirty="0"/>
          </a:p>
        </p:txBody>
      </p:sp>
      <p:sp>
        <p:nvSpPr>
          <p:cNvPr id="3" name="Text Placeholder 2"/>
          <p:cNvSpPr>
            <a:spLocks noGrp="1"/>
          </p:cNvSpPr>
          <p:nvPr>
            <p:ph type="body" sz="quarter" idx="10"/>
          </p:nvPr>
        </p:nvSpPr>
        <p:spPr/>
        <p:txBody>
          <a:bodyPr/>
          <a:lstStyle/>
          <a:p>
            <a:r>
              <a:rPr lang="de-DE" dirty="0" smtClean="0"/>
              <a:t>Fig. 2.6</a:t>
            </a:r>
            <a:endParaRPr lang="de-DE" dirty="0"/>
          </a:p>
        </p:txBody>
      </p:sp>
      <p:pic>
        <p:nvPicPr>
          <p:cNvPr id="133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6" y="1951560"/>
            <a:ext cx="9010650" cy="3553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42574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2.1 </a:t>
            </a:r>
            <a:r>
              <a:rPr lang="en-US" dirty="0"/>
              <a:t>The Fourier Transform in a Nutshell</a:t>
            </a:r>
            <a:endParaRPr lang="de-DE" dirty="0"/>
          </a:p>
        </p:txBody>
      </p:sp>
      <p:sp>
        <p:nvSpPr>
          <p:cNvPr id="3" name="Text Placeholder 2"/>
          <p:cNvSpPr>
            <a:spLocks noGrp="1"/>
          </p:cNvSpPr>
          <p:nvPr>
            <p:ph type="body" sz="quarter" idx="10"/>
          </p:nvPr>
        </p:nvSpPr>
        <p:spPr/>
        <p:txBody>
          <a:bodyPr/>
          <a:lstStyle/>
          <a:p>
            <a:r>
              <a:rPr lang="de-DE" dirty="0" smtClean="0"/>
              <a:t>Fig. 2.7</a:t>
            </a:r>
            <a:endParaRPr lang="de-DE" dirty="0"/>
          </a:p>
        </p:txBody>
      </p:sp>
      <p:pic>
        <p:nvPicPr>
          <p:cNvPr id="143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9504" y="1122793"/>
            <a:ext cx="5547171" cy="48874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425748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2.1 </a:t>
            </a:r>
            <a:r>
              <a:rPr lang="en-US" dirty="0"/>
              <a:t>The Fourier Transform in a Nutshell</a:t>
            </a:r>
            <a:endParaRPr lang="de-DE" dirty="0"/>
          </a:p>
        </p:txBody>
      </p:sp>
      <p:sp>
        <p:nvSpPr>
          <p:cNvPr id="3" name="Text Placeholder 2"/>
          <p:cNvSpPr>
            <a:spLocks noGrp="1"/>
          </p:cNvSpPr>
          <p:nvPr>
            <p:ph type="body" sz="quarter" idx="10"/>
          </p:nvPr>
        </p:nvSpPr>
        <p:spPr/>
        <p:txBody>
          <a:bodyPr/>
          <a:lstStyle/>
          <a:p>
            <a:r>
              <a:rPr lang="de-DE" dirty="0" smtClean="0"/>
              <a:t>Fig. 2.8</a:t>
            </a:r>
            <a:endParaRPr lang="de-DE" dirty="0"/>
          </a:p>
        </p:txBody>
      </p:sp>
      <p:pic>
        <p:nvPicPr>
          <p:cNvPr id="1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5" y="1122792"/>
            <a:ext cx="6495595" cy="48970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42574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2.1 </a:t>
            </a:r>
            <a:r>
              <a:rPr lang="en-US" dirty="0"/>
              <a:t>The Fourier Transform in a Nutshell</a:t>
            </a:r>
            <a:endParaRPr lang="de-DE" dirty="0"/>
          </a:p>
        </p:txBody>
      </p:sp>
      <p:sp>
        <p:nvSpPr>
          <p:cNvPr id="3" name="Text Placeholder 2"/>
          <p:cNvSpPr>
            <a:spLocks noGrp="1"/>
          </p:cNvSpPr>
          <p:nvPr>
            <p:ph type="body" sz="quarter" idx="10"/>
          </p:nvPr>
        </p:nvSpPr>
        <p:spPr/>
        <p:txBody>
          <a:bodyPr/>
          <a:lstStyle/>
          <a:p>
            <a:r>
              <a:rPr lang="de-DE" dirty="0" smtClean="0"/>
              <a:t>Fig. 2.8</a:t>
            </a:r>
            <a:endParaRPr lang="de-DE" dirty="0"/>
          </a:p>
        </p:txBody>
      </p:sp>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09" y="1118107"/>
            <a:ext cx="6395091" cy="213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7"/>
          <p:cNvSpPr>
            <a:spLocks noChangeArrowheads="1"/>
          </p:cNvSpPr>
          <p:nvPr/>
        </p:nvSpPr>
        <p:spPr bwMode="auto">
          <a:xfrm>
            <a:off x="3951288" y="5832682"/>
            <a:ext cx="1793875"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600" dirty="0" err="1"/>
              <a:t>Frequency</a:t>
            </a:r>
            <a:r>
              <a:rPr lang="de-DE" altLang="de-DE" sz="1600" dirty="0"/>
              <a:t> (Hz)</a:t>
            </a:r>
            <a:endParaRPr lang="en-US" altLang="de-DE" sz="1600" i="1" dirty="0"/>
          </a:p>
        </p:txBody>
      </p:sp>
      <p:sp>
        <p:nvSpPr>
          <p:cNvPr id="15" name="Rectangle 8"/>
          <p:cNvSpPr>
            <a:spLocks noChangeArrowheads="1"/>
          </p:cNvSpPr>
          <p:nvPr/>
        </p:nvSpPr>
        <p:spPr bwMode="auto">
          <a:xfrm>
            <a:off x="3748088" y="3279768"/>
            <a:ext cx="2071688"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600" dirty="0"/>
              <a:t>Time (</a:t>
            </a:r>
            <a:r>
              <a:rPr lang="de-DE" altLang="de-DE" sz="1600" dirty="0" err="1"/>
              <a:t>seconds</a:t>
            </a:r>
            <a:r>
              <a:rPr lang="de-DE" altLang="de-DE" sz="1600" dirty="0"/>
              <a:t>)</a:t>
            </a:r>
            <a:endParaRPr lang="en-US" altLang="de-DE" sz="1600" i="1" dirty="0"/>
          </a:p>
        </p:txBody>
      </p:sp>
      <p:pic>
        <p:nvPicPr>
          <p:cNvPr id="1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2409" y="3688284"/>
            <a:ext cx="6397439" cy="213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92127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2.1 </a:t>
            </a:r>
            <a:r>
              <a:rPr lang="en-US" dirty="0"/>
              <a:t>The Fourier Transform in a Nutshell</a:t>
            </a:r>
            <a:endParaRPr lang="de-DE" dirty="0"/>
          </a:p>
        </p:txBody>
      </p:sp>
      <p:sp>
        <p:nvSpPr>
          <p:cNvPr id="3" name="Text Placeholder 2"/>
          <p:cNvSpPr>
            <a:spLocks noGrp="1"/>
          </p:cNvSpPr>
          <p:nvPr>
            <p:ph type="body" sz="quarter" idx="10"/>
          </p:nvPr>
        </p:nvSpPr>
        <p:spPr/>
        <p:txBody>
          <a:bodyPr/>
          <a:lstStyle/>
          <a:p>
            <a:r>
              <a:rPr lang="de-DE" dirty="0" smtClean="0"/>
              <a:t>Fig. 2.8</a:t>
            </a:r>
            <a:endParaRPr lang="de-DE" dirty="0"/>
          </a:p>
        </p:txBody>
      </p:sp>
      <p:pic>
        <p:nvPicPr>
          <p:cNvPr id="5"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09" y="1118107"/>
            <a:ext cx="6395091" cy="213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2409" y="3688284"/>
            <a:ext cx="6397439" cy="213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p:cNvSpPr>
            <a:spLocks noChangeArrowheads="1"/>
          </p:cNvSpPr>
          <p:nvPr/>
        </p:nvSpPr>
        <p:spPr bwMode="auto">
          <a:xfrm>
            <a:off x="3951288" y="5832682"/>
            <a:ext cx="1793875"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600" dirty="0" err="1"/>
              <a:t>Frequency</a:t>
            </a:r>
            <a:r>
              <a:rPr lang="de-DE" altLang="de-DE" sz="1600" dirty="0"/>
              <a:t> (Hz)</a:t>
            </a:r>
            <a:endParaRPr lang="en-US" altLang="de-DE" sz="1600" i="1" dirty="0"/>
          </a:p>
        </p:txBody>
      </p:sp>
      <p:sp>
        <p:nvSpPr>
          <p:cNvPr id="8" name="Rectangle 8"/>
          <p:cNvSpPr>
            <a:spLocks noChangeArrowheads="1"/>
          </p:cNvSpPr>
          <p:nvPr/>
        </p:nvSpPr>
        <p:spPr bwMode="auto">
          <a:xfrm>
            <a:off x="3748088" y="3279768"/>
            <a:ext cx="2071688"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600" dirty="0"/>
              <a:t>Time (</a:t>
            </a:r>
            <a:r>
              <a:rPr lang="de-DE" altLang="de-DE" sz="1600" dirty="0" err="1"/>
              <a:t>seconds</a:t>
            </a:r>
            <a:r>
              <a:rPr lang="de-DE" altLang="de-DE" sz="1600" dirty="0"/>
              <a:t>)</a:t>
            </a:r>
            <a:endParaRPr lang="en-US" altLang="de-DE" sz="1600" i="1" dirty="0"/>
          </a:p>
        </p:txBody>
      </p:sp>
    </p:spTree>
    <p:extLst>
      <p:ext uri="{BB962C8B-B14F-4D97-AF65-F5344CB8AC3E}">
        <p14:creationId xmlns:p14="http://schemas.microsoft.com/office/powerpoint/2010/main" val="420866888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2.1 </a:t>
            </a:r>
            <a:r>
              <a:rPr lang="en-US" dirty="0"/>
              <a:t>The Fourier Transform in a Nutshell</a:t>
            </a:r>
            <a:endParaRPr lang="de-DE" dirty="0"/>
          </a:p>
        </p:txBody>
      </p:sp>
      <p:sp>
        <p:nvSpPr>
          <p:cNvPr id="3" name="Text Placeholder 2"/>
          <p:cNvSpPr>
            <a:spLocks noGrp="1"/>
          </p:cNvSpPr>
          <p:nvPr>
            <p:ph type="body" sz="quarter" idx="10"/>
          </p:nvPr>
        </p:nvSpPr>
        <p:spPr/>
        <p:txBody>
          <a:bodyPr/>
          <a:lstStyle/>
          <a:p>
            <a:r>
              <a:rPr lang="de-DE" dirty="0" smtClean="0"/>
              <a:t>Fig. 2.8</a:t>
            </a:r>
            <a:endParaRPr lang="de-DE" dirty="0"/>
          </a:p>
        </p:txBody>
      </p:sp>
      <p:pic>
        <p:nvPicPr>
          <p:cNvPr id="4"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09" y="1118107"/>
            <a:ext cx="6395091" cy="213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2409" y="3688284"/>
            <a:ext cx="6397439" cy="213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7"/>
          <p:cNvSpPr>
            <a:spLocks noChangeArrowheads="1"/>
          </p:cNvSpPr>
          <p:nvPr/>
        </p:nvSpPr>
        <p:spPr bwMode="auto">
          <a:xfrm>
            <a:off x="3951288" y="5832682"/>
            <a:ext cx="1793875"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600" dirty="0" err="1"/>
              <a:t>Frequency</a:t>
            </a:r>
            <a:r>
              <a:rPr lang="de-DE" altLang="de-DE" sz="1600" dirty="0"/>
              <a:t> (Hz)</a:t>
            </a:r>
            <a:endParaRPr lang="en-US" altLang="de-DE" sz="1600" i="1" dirty="0"/>
          </a:p>
        </p:txBody>
      </p:sp>
      <p:sp>
        <p:nvSpPr>
          <p:cNvPr id="10" name="Rectangle 8"/>
          <p:cNvSpPr>
            <a:spLocks noChangeArrowheads="1"/>
          </p:cNvSpPr>
          <p:nvPr/>
        </p:nvSpPr>
        <p:spPr bwMode="auto">
          <a:xfrm>
            <a:off x="3748088" y="3279768"/>
            <a:ext cx="2071688"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600" dirty="0"/>
              <a:t>Time (</a:t>
            </a:r>
            <a:r>
              <a:rPr lang="de-DE" altLang="de-DE" sz="1600" dirty="0" err="1"/>
              <a:t>seconds</a:t>
            </a:r>
            <a:r>
              <a:rPr lang="de-DE" altLang="de-DE" sz="1600" dirty="0"/>
              <a:t>)</a:t>
            </a:r>
            <a:endParaRPr lang="en-US" altLang="de-DE" sz="1600" i="1" dirty="0"/>
          </a:p>
        </p:txBody>
      </p:sp>
    </p:spTree>
    <p:extLst>
      <p:ext uri="{BB962C8B-B14F-4D97-AF65-F5344CB8AC3E}">
        <p14:creationId xmlns:p14="http://schemas.microsoft.com/office/powerpoint/2010/main" val="35492127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Book: </a:t>
            </a:r>
            <a:r>
              <a:rPr lang="de-DE" dirty="0" err="1" smtClean="0"/>
              <a:t>Fundamentals</a:t>
            </a:r>
            <a:r>
              <a:rPr lang="de-DE" dirty="0" smtClean="0"/>
              <a:t> </a:t>
            </a:r>
            <a:r>
              <a:rPr lang="de-DE" dirty="0" err="1"/>
              <a:t>of</a:t>
            </a:r>
            <a:r>
              <a:rPr lang="de-DE" dirty="0"/>
              <a:t> Music Processing</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552" y="1347107"/>
            <a:ext cx="1747461" cy="2329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614061" y="1372383"/>
            <a:ext cx="5226367" cy="1938992"/>
          </a:xfrm>
          <a:prstGeom prst="rect">
            <a:avLst/>
          </a:prstGeom>
          <a:noFill/>
        </p:spPr>
        <p:txBody>
          <a:bodyPr wrap="none" rtlCol="0">
            <a:spAutoFit/>
          </a:bodyPr>
          <a:lstStyle/>
          <a:p>
            <a:r>
              <a:rPr lang="en-US" sz="2000" dirty="0" err="1"/>
              <a:t>Meinard</a:t>
            </a:r>
            <a:r>
              <a:rPr lang="en-US" sz="2000" dirty="0"/>
              <a:t> </a:t>
            </a:r>
            <a:r>
              <a:rPr lang="en-US" sz="2000" dirty="0" smtClean="0"/>
              <a:t>Müller</a:t>
            </a:r>
            <a:endParaRPr lang="en-US" sz="2000" dirty="0"/>
          </a:p>
          <a:p>
            <a:r>
              <a:rPr lang="en-US" sz="2000" dirty="0"/>
              <a:t>Fundamentals of Music Processing</a:t>
            </a:r>
          </a:p>
          <a:p>
            <a:r>
              <a:rPr lang="en-US" sz="2000" dirty="0"/>
              <a:t>Audio, Analysis, Algorithms, </a:t>
            </a:r>
            <a:r>
              <a:rPr lang="en-US" sz="2000" dirty="0" smtClean="0"/>
              <a:t>Applications</a:t>
            </a:r>
            <a:endParaRPr lang="en-US" sz="2000" dirty="0"/>
          </a:p>
          <a:p>
            <a:r>
              <a:rPr lang="en-US" sz="2000" dirty="0"/>
              <a:t>483 p., 249 illus., 30 illus. in </a:t>
            </a:r>
            <a:r>
              <a:rPr lang="en-US" sz="2000" dirty="0" smtClean="0"/>
              <a:t>color, hardcover</a:t>
            </a:r>
            <a:endParaRPr lang="en-US" sz="2000" dirty="0"/>
          </a:p>
          <a:p>
            <a:r>
              <a:rPr lang="en-US" sz="2000" dirty="0"/>
              <a:t>ISBN: 978-3-319-21944-8</a:t>
            </a:r>
          </a:p>
          <a:p>
            <a:r>
              <a:rPr lang="en-US" sz="2000" dirty="0"/>
              <a:t>Springer, 2015</a:t>
            </a:r>
            <a:endParaRPr lang="de-DE" sz="2000" dirty="0"/>
          </a:p>
        </p:txBody>
      </p:sp>
      <p:sp>
        <p:nvSpPr>
          <p:cNvPr id="13" name="TextBox 12"/>
          <p:cNvSpPr txBox="1"/>
          <p:nvPr/>
        </p:nvSpPr>
        <p:spPr>
          <a:xfrm>
            <a:off x="3614061" y="3599577"/>
            <a:ext cx="3150478" cy="707886"/>
          </a:xfrm>
          <a:prstGeom prst="rect">
            <a:avLst/>
          </a:prstGeom>
          <a:noFill/>
        </p:spPr>
        <p:txBody>
          <a:bodyPr wrap="none" rtlCol="0">
            <a:spAutoFit/>
          </a:bodyPr>
          <a:lstStyle/>
          <a:p>
            <a:r>
              <a:rPr lang="de-DE" sz="2000" dirty="0" err="1" smtClean="0"/>
              <a:t>Accompanying</a:t>
            </a:r>
            <a:r>
              <a:rPr lang="de-DE" sz="2000" dirty="0" smtClean="0"/>
              <a:t> </a:t>
            </a:r>
            <a:r>
              <a:rPr lang="de-DE" sz="2000" dirty="0" err="1" smtClean="0"/>
              <a:t>website</a:t>
            </a:r>
            <a:r>
              <a:rPr lang="de-DE" sz="2000" dirty="0" smtClean="0"/>
              <a:t>: </a:t>
            </a:r>
          </a:p>
          <a:p>
            <a:r>
              <a:rPr lang="de-DE" sz="2000" dirty="0" smtClean="0"/>
              <a:t>www.music-processing.de</a:t>
            </a:r>
            <a:endParaRPr lang="de-DE" sz="2000" dirty="0"/>
          </a:p>
        </p:txBody>
      </p:sp>
      <p:pic>
        <p:nvPicPr>
          <p:cNvPr id="1026" name="Picture 2" descr="Z:\Private\Publications\Mueller_Book_FundamentalsMusicProcessing\Springer\Buchdruck_Cover_Endorsement\CoverFront_978331921944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552" y="1347106"/>
            <a:ext cx="2835048" cy="425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9672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2.1 </a:t>
            </a:r>
            <a:r>
              <a:rPr lang="en-US" dirty="0"/>
              <a:t>The Fourier Transform in a Nutshell</a:t>
            </a:r>
            <a:endParaRPr lang="de-DE" dirty="0"/>
          </a:p>
        </p:txBody>
      </p:sp>
      <p:sp>
        <p:nvSpPr>
          <p:cNvPr id="3" name="Text Placeholder 2"/>
          <p:cNvSpPr>
            <a:spLocks noGrp="1"/>
          </p:cNvSpPr>
          <p:nvPr>
            <p:ph type="body" sz="quarter" idx="10"/>
          </p:nvPr>
        </p:nvSpPr>
        <p:spPr/>
        <p:txBody>
          <a:bodyPr/>
          <a:lstStyle/>
          <a:p>
            <a:r>
              <a:rPr lang="de-DE" dirty="0" smtClean="0"/>
              <a:t>Fig. 2.8</a:t>
            </a:r>
            <a:endParaRPr lang="de-DE" dirty="0"/>
          </a:p>
        </p:txBody>
      </p:sp>
      <p:pic>
        <p:nvPicPr>
          <p:cNvPr id="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409" y="1118107"/>
            <a:ext cx="6395091" cy="213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2409" y="3688284"/>
            <a:ext cx="6397439" cy="21316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7"/>
          <p:cNvSpPr>
            <a:spLocks noChangeArrowheads="1"/>
          </p:cNvSpPr>
          <p:nvPr/>
        </p:nvSpPr>
        <p:spPr bwMode="auto">
          <a:xfrm>
            <a:off x="3951288" y="5832682"/>
            <a:ext cx="1793875"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600" dirty="0" err="1"/>
              <a:t>Frequency</a:t>
            </a:r>
            <a:r>
              <a:rPr lang="de-DE" altLang="de-DE" sz="1600" dirty="0"/>
              <a:t> (Hz)</a:t>
            </a:r>
            <a:endParaRPr lang="en-US" altLang="de-DE" sz="1600" i="1" dirty="0"/>
          </a:p>
        </p:txBody>
      </p:sp>
      <p:sp>
        <p:nvSpPr>
          <p:cNvPr id="8" name="Rectangle 8"/>
          <p:cNvSpPr>
            <a:spLocks noChangeArrowheads="1"/>
          </p:cNvSpPr>
          <p:nvPr/>
        </p:nvSpPr>
        <p:spPr bwMode="auto">
          <a:xfrm>
            <a:off x="3748088" y="3279768"/>
            <a:ext cx="2071688"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600" dirty="0"/>
              <a:t>Time (</a:t>
            </a:r>
            <a:r>
              <a:rPr lang="de-DE" altLang="de-DE" sz="1600" dirty="0" err="1"/>
              <a:t>seconds</a:t>
            </a:r>
            <a:r>
              <a:rPr lang="de-DE" altLang="de-DE" sz="1600" dirty="0"/>
              <a:t>)</a:t>
            </a:r>
            <a:endParaRPr lang="en-US" altLang="de-DE" sz="1600" i="1" dirty="0"/>
          </a:p>
        </p:txBody>
      </p:sp>
    </p:spTree>
    <p:extLst>
      <p:ext uri="{BB962C8B-B14F-4D97-AF65-F5344CB8AC3E}">
        <p14:creationId xmlns:p14="http://schemas.microsoft.com/office/powerpoint/2010/main" val="35492127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2.1 </a:t>
            </a:r>
            <a:r>
              <a:rPr lang="en-US" dirty="0"/>
              <a:t>The Fourier Transform in a Nutshell</a:t>
            </a:r>
            <a:endParaRPr lang="de-DE" dirty="0"/>
          </a:p>
        </p:txBody>
      </p:sp>
      <p:sp>
        <p:nvSpPr>
          <p:cNvPr id="3" name="Text Placeholder 2"/>
          <p:cNvSpPr>
            <a:spLocks noGrp="1"/>
          </p:cNvSpPr>
          <p:nvPr>
            <p:ph type="body" sz="quarter" idx="10"/>
          </p:nvPr>
        </p:nvSpPr>
        <p:spPr/>
        <p:txBody>
          <a:bodyPr/>
          <a:lstStyle/>
          <a:p>
            <a:r>
              <a:rPr lang="de-DE" dirty="0" smtClean="0"/>
              <a:t>Fig. 2.9</a:t>
            </a:r>
            <a:endParaRPr lang="de-DE" dirty="0"/>
          </a:p>
        </p:txBody>
      </p:sp>
      <p:pic>
        <p:nvPicPr>
          <p:cNvPr id="163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1796796"/>
            <a:ext cx="8691851" cy="3784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642574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2.1 </a:t>
            </a:r>
            <a:r>
              <a:rPr lang="en-US" dirty="0"/>
              <a:t>The Fourier Transform in a Nutshell</a:t>
            </a:r>
            <a:endParaRPr lang="de-DE" dirty="0"/>
          </a:p>
        </p:txBody>
      </p:sp>
      <p:sp>
        <p:nvSpPr>
          <p:cNvPr id="3" name="Text Placeholder 2"/>
          <p:cNvSpPr>
            <a:spLocks noGrp="1"/>
          </p:cNvSpPr>
          <p:nvPr>
            <p:ph type="body" sz="quarter" idx="10"/>
          </p:nvPr>
        </p:nvSpPr>
        <p:spPr/>
        <p:txBody>
          <a:bodyPr/>
          <a:lstStyle/>
          <a:p>
            <a:r>
              <a:rPr lang="de-DE" dirty="0" smtClean="0"/>
              <a:t>Fig. 2.10</a:t>
            </a:r>
            <a:endParaRPr lang="de-DE" dirty="0"/>
          </a:p>
        </p:txBody>
      </p:sp>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2660" y="876300"/>
            <a:ext cx="5785514" cy="5233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21903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2.1 </a:t>
            </a:r>
            <a:r>
              <a:rPr lang="en-US" dirty="0"/>
              <a:t>The Fourier Transform in a Nutshell</a:t>
            </a:r>
            <a:endParaRPr lang="de-DE" dirty="0"/>
          </a:p>
        </p:txBody>
      </p:sp>
      <p:sp>
        <p:nvSpPr>
          <p:cNvPr id="3" name="Text Placeholder 2"/>
          <p:cNvSpPr>
            <a:spLocks noGrp="1"/>
          </p:cNvSpPr>
          <p:nvPr>
            <p:ph type="body" sz="quarter" idx="10"/>
          </p:nvPr>
        </p:nvSpPr>
        <p:spPr/>
        <p:txBody>
          <a:bodyPr/>
          <a:lstStyle/>
          <a:p>
            <a:r>
              <a:rPr lang="de-DE" dirty="0" smtClean="0"/>
              <a:t>Fig. 2.10</a:t>
            </a:r>
            <a:endParaRPr lang="de-DE" dirty="0"/>
          </a:p>
        </p:txBody>
      </p:sp>
      <p:pic>
        <p:nvPicPr>
          <p:cNvPr id="4"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23924" y="2339976"/>
            <a:ext cx="60213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9149" y="3113089"/>
            <a:ext cx="6850063"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8"/>
          <p:cNvSpPr>
            <a:spLocks noChangeArrowheads="1"/>
          </p:cNvSpPr>
          <p:nvPr/>
        </p:nvSpPr>
        <p:spPr bwMode="auto">
          <a:xfrm>
            <a:off x="3389262" y="5276851"/>
            <a:ext cx="2071687" cy="285750"/>
          </a:xfrm>
          <a:prstGeom prst="rect">
            <a:avLst/>
          </a:prstGeom>
          <a:solidFill>
            <a:schemeClr val="bg1"/>
          </a:solidFill>
          <a:ln w="25400" algn="ctr">
            <a:solidFill>
              <a:schemeClr val="bg1"/>
            </a:solidFill>
            <a:round/>
            <a:headEnd/>
            <a:tailEnd type="stealth" w="lg" len="lg"/>
          </a:ln>
        </p:spPr>
        <p:txBody>
          <a:bodyPr lIns="0" tIns="0" rIns="0" bIns="0"/>
          <a:lstStyle/>
          <a:p>
            <a:pPr algn="ctr">
              <a:defRPr/>
            </a:pPr>
            <a:r>
              <a:rPr lang="de-DE" sz="1400" dirty="0">
                <a:latin typeface="+mj-lt"/>
                <a:cs typeface="Times New Roman" pitchFamily="18" charset="0"/>
              </a:rPr>
              <a:t>Time (</a:t>
            </a:r>
            <a:r>
              <a:rPr lang="de-DE" sz="1400" dirty="0" err="1">
                <a:latin typeface="+mj-lt"/>
                <a:cs typeface="Times New Roman" pitchFamily="18" charset="0"/>
              </a:rPr>
              <a:t>seconds</a:t>
            </a:r>
            <a:r>
              <a:rPr lang="de-DE" sz="1400" dirty="0">
                <a:latin typeface="+mj-lt"/>
                <a:cs typeface="Times New Roman" pitchFamily="18" charset="0"/>
              </a:rPr>
              <a:t>)</a:t>
            </a:r>
            <a:endParaRPr lang="en-US" sz="1400" i="1" dirty="0">
              <a:latin typeface="+mj-lt"/>
              <a:cs typeface="Times New Roman" pitchFamily="18" charset="0"/>
            </a:endParaRPr>
          </a:p>
        </p:txBody>
      </p:sp>
      <p:sp>
        <p:nvSpPr>
          <p:cNvPr id="9" name="Rectangle 7"/>
          <p:cNvSpPr>
            <a:spLocks noChangeArrowheads="1"/>
          </p:cNvSpPr>
          <p:nvPr/>
        </p:nvSpPr>
        <p:spPr bwMode="auto">
          <a:xfrm rot="16200000">
            <a:off x="690511" y="3886202"/>
            <a:ext cx="1793875" cy="285750"/>
          </a:xfrm>
          <a:prstGeom prst="rect">
            <a:avLst/>
          </a:prstGeom>
          <a:solidFill>
            <a:schemeClr val="bg1"/>
          </a:solidFill>
          <a:ln w="25400" algn="ctr">
            <a:solidFill>
              <a:schemeClr val="bg1"/>
            </a:solidFill>
            <a:round/>
            <a:headEnd/>
            <a:tailEnd type="stealth" w="lg" len="lg"/>
          </a:ln>
        </p:spPr>
        <p:txBody>
          <a:bodyPr lIns="0" tIns="0" rIns="0" bIns="0"/>
          <a:lstStyle/>
          <a:p>
            <a:pPr algn="ctr">
              <a:defRPr/>
            </a:pPr>
            <a:r>
              <a:rPr lang="de-DE" sz="1400" dirty="0" err="1">
                <a:latin typeface="+mj-lt"/>
                <a:cs typeface="Times New Roman" pitchFamily="18" charset="0"/>
              </a:rPr>
              <a:t>Frequency</a:t>
            </a:r>
            <a:r>
              <a:rPr lang="de-DE" sz="1400" dirty="0">
                <a:latin typeface="+mj-lt"/>
                <a:cs typeface="Times New Roman" pitchFamily="18" charset="0"/>
              </a:rPr>
              <a:t> (Hz)</a:t>
            </a:r>
            <a:endParaRPr lang="en-US" sz="1400" i="1" dirty="0">
              <a:latin typeface="+mj-lt"/>
              <a:cs typeface="Times New Roman" pitchFamily="18" charset="0"/>
            </a:endParaRPr>
          </a:p>
        </p:txBody>
      </p:sp>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9549" y="1581151"/>
            <a:ext cx="4811713" cy="63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lg"/>
              </a14:hiddenLine>
            </a:ext>
          </a:extLst>
        </p:spPr>
      </p:pic>
    </p:spTree>
    <p:extLst>
      <p:ext uri="{BB962C8B-B14F-4D97-AF65-F5344CB8AC3E}">
        <p14:creationId xmlns:p14="http://schemas.microsoft.com/office/powerpoint/2010/main" val="376425748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149" y="3114000"/>
            <a:ext cx="6848475"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de-DE" dirty="0" smtClean="0"/>
              <a:t>2.1 </a:t>
            </a:r>
            <a:r>
              <a:rPr lang="en-US" dirty="0"/>
              <a:t>The Fourier Transform in a Nutshell</a:t>
            </a:r>
            <a:endParaRPr lang="de-DE" dirty="0"/>
          </a:p>
        </p:txBody>
      </p:sp>
      <p:sp>
        <p:nvSpPr>
          <p:cNvPr id="3" name="Text Placeholder 2"/>
          <p:cNvSpPr>
            <a:spLocks noGrp="1"/>
          </p:cNvSpPr>
          <p:nvPr>
            <p:ph type="body" sz="quarter" idx="10"/>
          </p:nvPr>
        </p:nvSpPr>
        <p:spPr/>
        <p:txBody>
          <a:bodyPr/>
          <a:lstStyle/>
          <a:p>
            <a:r>
              <a:rPr lang="de-DE" dirty="0" smtClean="0"/>
              <a:t>Fig. 2.10</a:t>
            </a:r>
            <a:endParaRPr lang="de-DE" dirty="0"/>
          </a:p>
        </p:txBody>
      </p:sp>
      <p:pic>
        <p:nvPicPr>
          <p:cNvPr id="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3924" y="2339976"/>
            <a:ext cx="6021388"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8"/>
          <p:cNvSpPr>
            <a:spLocks noChangeArrowheads="1"/>
          </p:cNvSpPr>
          <p:nvPr/>
        </p:nvSpPr>
        <p:spPr bwMode="auto">
          <a:xfrm>
            <a:off x="3389262" y="5276851"/>
            <a:ext cx="2071687" cy="285750"/>
          </a:xfrm>
          <a:prstGeom prst="rect">
            <a:avLst/>
          </a:prstGeom>
          <a:solidFill>
            <a:schemeClr val="bg1"/>
          </a:solidFill>
          <a:ln w="25400" algn="ctr">
            <a:solidFill>
              <a:schemeClr val="bg1"/>
            </a:solidFill>
            <a:round/>
            <a:headEnd/>
            <a:tailEnd type="stealth" w="lg" len="lg"/>
          </a:ln>
        </p:spPr>
        <p:txBody>
          <a:bodyPr lIns="0" tIns="0" rIns="0" bIns="0"/>
          <a:lstStyle/>
          <a:p>
            <a:pPr algn="ctr">
              <a:defRPr/>
            </a:pPr>
            <a:r>
              <a:rPr lang="de-DE" sz="1400" dirty="0">
                <a:latin typeface="+mj-lt"/>
                <a:cs typeface="Times New Roman" pitchFamily="18" charset="0"/>
              </a:rPr>
              <a:t>Time (</a:t>
            </a:r>
            <a:r>
              <a:rPr lang="de-DE" sz="1400" dirty="0" err="1">
                <a:latin typeface="+mj-lt"/>
                <a:cs typeface="Times New Roman" pitchFamily="18" charset="0"/>
              </a:rPr>
              <a:t>seconds</a:t>
            </a:r>
            <a:r>
              <a:rPr lang="de-DE" sz="1400" dirty="0">
                <a:latin typeface="+mj-lt"/>
                <a:cs typeface="Times New Roman" pitchFamily="18" charset="0"/>
              </a:rPr>
              <a:t>)</a:t>
            </a:r>
            <a:endParaRPr lang="en-US" sz="1400" i="1" dirty="0">
              <a:latin typeface="+mj-lt"/>
              <a:cs typeface="Times New Roman" pitchFamily="18" charset="0"/>
            </a:endParaRPr>
          </a:p>
        </p:txBody>
      </p:sp>
      <p:sp>
        <p:nvSpPr>
          <p:cNvPr id="9" name="Rectangle 7"/>
          <p:cNvSpPr>
            <a:spLocks noChangeArrowheads="1"/>
          </p:cNvSpPr>
          <p:nvPr/>
        </p:nvSpPr>
        <p:spPr bwMode="auto">
          <a:xfrm rot="16200000">
            <a:off x="690511" y="3886202"/>
            <a:ext cx="1793875" cy="285750"/>
          </a:xfrm>
          <a:prstGeom prst="rect">
            <a:avLst/>
          </a:prstGeom>
          <a:solidFill>
            <a:schemeClr val="bg1"/>
          </a:solidFill>
          <a:ln w="25400" algn="ctr">
            <a:solidFill>
              <a:schemeClr val="bg1"/>
            </a:solidFill>
            <a:round/>
            <a:headEnd/>
            <a:tailEnd type="stealth" w="lg" len="lg"/>
          </a:ln>
        </p:spPr>
        <p:txBody>
          <a:bodyPr lIns="0" tIns="0" rIns="0" bIns="0"/>
          <a:lstStyle/>
          <a:p>
            <a:pPr algn="ctr">
              <a:defRPr/>
            </a:pPr>
            <a:r>
              <a:rPr lang="de-DE" sz="1400" dirty="0" err="1">
                <a:latin typeface="+mj-lt"/>
                <a:cs typeface="Times New Roman" pitchFamily="18" charset="0"/>
              </a:rPr>
              <a:t>Frequency</a:t>
            </a:r>
            <a:r>
              <a:rPr lang="de-DE" sz="1400" dirty="0">
                <a:latin typeface="+mj-lt"/>
                <a:cs typeface="Times New Roman" pitchFamily="18" charset="0"/>
              </a:rPr>
              <a:t> (Hz)</a:t>
            </a:r>
            <a:endParaRPr lang="en-US" sz="1400" i="1" dirty="0">
              <a:latin typeface="+mj-lt"/>
              <a:cs typeface="Times New Roman" pitchFamily="18" charset="0"/>
            </a:endParaRPr>
          </a:p>
        </p:txBody>
      </p:sp>
      <p:pic>
        <p:nvPicPr>
          <p:cNvPr id="10"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79549" y="1581151"/>
            <a:ext cx="4811713" cy="63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algn="ctr">
                <a:solidFill>
                  <a:srgbClr val="FF0000"/>
                </a:solidFill>
                <a:miter lim="800000"/>
                <a:headEnd/>
                <a:tailEnd type="none" w="lg" len="lg"/>
              </a14:hiddenLine>
            </a:ext>
          </a:extLst>
        </p:spPr>
      </p:pic>
    </p:spTree>
    <p:extLst>
      <p:ext uri="{BB962C8B-B14F-4D97-AF65-F5344CB8AC3E}">
        <p14:creationId xmlns:p14="http://schemas.microsoft.com/office/powerpoint/2010/main" val="33043864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2.2 </a:t>
            </a:r>
            <a:r>
              <a:rPr lang="de-DE" dirty="0"/>
              <a:t>Signals </a:t>
            </a:r>
            <a:r>
              <a:rPr lang="de-DE" dirty="0" err="1"/>
              <a:t>and</a:t>
            </a:r>
            <a:r>
              <a:rPr lang="de-DE" dirty="0"/>
              <a:t> Signal Spaces</a:t>
            </a:r>
          </a:p>
        </p:txBody>
      </p:sp>
      <p:sp>
        <p:nvSpPr>
          <p:cNvPr id="3" name="Text Placeholder 2"/>
          <p:cNvSpPr>
            <a:spLocks noGrp="1"/>
          </p:cNvSpPr>
          <p:nvPr>
            <p:ph type="body" sz="quarter" idx="10"/>
          </p:nvPr>
        </p:nvSpPr>
        <p:spPr/>
        <p:txBody>
          <a:bodyPr/>
          <a:lstStyle/>
          <a:p>
            <a:r>
              <a:rPr lang="de-DE" dirty="0" smtClean="0"/>
              <a:t>Fig. 2.11</a:t>
            </a:r>
            <a:endParaRPr lang="de-DE" dirty="0"/>
          </a:p>
        </p:txBody>
      </p:sp>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322" y="1840452"/>
            <a:ext cx="4218128" cy="1757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513" y="1840452"/>
            <a:ext cx="4206492" cy="17570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322" y="3930668"/>
            <a:ext cx="4206493" cy="1727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0513" y="3930668"/>
            <a:ext cx="4218127" cy="17454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188365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2.2 </a:t>
            </a:r>
            <a:r>
              <a:rPr lang="de-DE" dirty="0"/>
              <a:t>Signals </a:t>
            </a:r>
            <a:r>
              <a:rPr lang="de-DE" dirty="0" err="1"/>
              <a:t>and</a:t>
            </a:r>
            <a:r>
              <a:rPr lang="de-DE" dirty="0"/>
              <a:t> Signal Spaces</a:t>
            </a:r>
          </a:p>
        </p:txBody>
      </p:sp>
      <p:sp>
        <p:nvSpPr>
          <p:cNvPr id="3" name="Text Placeholder 2"/>
          <p:cNvSpPr>
            <a:spLocks noGrp="1"/>
          </p:cNvSpPr>
          <p:nvPr>
            <p:ph type="body" sz="quarter" idx="10"/>
          </p:nvPr>
        </p:nvSpPr>
        <p:spPr/>
        <p:txBody>
          <a:bodyPr/>
          <a:lstStyle/>
          <a:p>
            <a:r>
              <a:rPr lang="de-DE" dirty="0" smtClean="0"/>
              <a:t>Fig. 2.12</a:t>
            </a:r>
            <a:endParaRPr lang="de-DE" dirty="0"/>
          </a:p>
        </p:txBody>
      </p:sp>
      <p:pic>
        <p:nvPicPr>
          <p:cNvPr id="19470"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757380"/>
            <a:ext cx="8187959" cy="36432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628035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2.2 </a:t>
            </a:r>
            <a:r>
              <a:rPr lang="de-DE" dirty="0"/>
              <a:t>Signals </a:t>
            </a:r>
            <a:r>
              <a:rPr lang="de-DE" dirty="0" err="1"/>
              <a:t>and</a:t>
            </a:r>
            <a:r>
              <a:rPr lang="de-DE" dirty="0"/>
              <a:t> Signal Spaces</a:t>
            </a:r>
          </a:p>
        </p:txBody>
      </p:sp>
      <p:sp>
        <p:nvSpPr>
          <p:cNvPr id="3" name="Text Placeholder 2"/>
          <p:cNvSpPr>
            <a:spLocks noGrp="1"/>
          </p:cNvSpPr>
          <p:nvPr>
            <p:ph type="body" sz="quarter" idx="10"/>
          </p:nvPr>
        </p:nvSpPr>
        <p:spPr/>
        <p:txBody>
          <a:bodyPr/>
          <a:lstStyle/>
          <a:p>
            <a:r>
              <a:rPr lang="de-DE" dirty="0" smtClean="0"/>
              <a:t>Fig. 2.13</a:t>
            </a:r>
            <a:endParaRPr lang="de-DE" dirty="0"/>
          </a:p>
        </p:txBody>
      </p:sp>
      <p:pic>
        <p:nvPicPr>
          <p:cNvPr id="20489"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33" y="3727815"/>
            <a:ext cx="8911771" cy="2419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90"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33" y="1303935"/>
            <a:ext cx="8172206" cy="2440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628035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2387006"/>
            <a:ext cx="8314803" cy="2078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smtClean="0"/>
              <a:t>2.2 </a:t>
            </a:r>
            <a:r>
              <a:rPr lang="de-DE" dirty="0"/>
              <a:t>Signals </a:t>
            </a:r>
            <a:r>
              <a:rPr lang="de-DE" dirty="0" err="1"/>
              <a:t>and</a:t>
            </a:r>
            <a:r>
              <a:rPr lang="de-DE" dirty="0"/>
              <a:t> Signal Spaces</a:t>
            </a:r>
          </a:p>
        </p:txBody>
      </p:sp>
      <p:sp>
        <p:nvSpPr>
          <p:cNvPr id="3" name="Text Placeholder 2"/>
          <p:cNvSpPr>
            <a:spLocks noGrp="1"/>
          </p:cNvSpPr>
          <p:nvPr>
            <p:ph type="body" sz="quarter" idx="10"/>
          </p:nvPr>
        </p:nvSpPr>
        <p:spPr/>
        <p:txBody>
          <a:bodyPr/>
          <a:lstStyle/>
          <a:p>
            <a:r>
              <a:rPr lang="de-DE" dirty="0" smtClean="0"/>
              <a:t>Fig. 2.13</a:t>
            </a:r>
            <a:endParaRPr lang="de-DE" dirty="0"/>
          </a:p>
        </p:txBody>
      </p:sp>
      <p:sp>
        <p:nvSpPr>
          <p:cNvPr id="45" name="Rectangle 8"/>
          <p:cNvSpPr>
            <a:spLocks noChangeArrowheads="1"/>
          </p:cNvSpPr>
          <p:nvPr/>
        </p:nvSpPr>
        <p:spPr bwMode="auto">
          <a:xfrm>
            <a:off x="3375025" y="4437063"/>
            <a:ext cx="20716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stealth" w="lg" len="lg"/>
              </a14:hiddenLine>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a:t>Time (</a:t>
            </a:r>
            <a:r>
              <a:rPr lang="de-DE" altLang="de-DE" sz="1400" dirty="0" err="1"/>
              <a:t>seconds</a:t>
            </a:r>
            <a:r>
              <a:rPr lang="de-DE" altLang="de-DE" sz="1400" dirty="0"/>
              <a:t>)</a:t>
            </a:r>
            <a:endParaRPr lang="en-US" altLang="de-DE" sz="1400" i="1" dirty="0"/>
          </a:p>
        </p:txBody>
      </p:sp>
      <p:sp>
        <p:nvSpPr>
          <p:cNvPr id="46" name="TextBox 1"/>
          <p:cNvSpPr txBox="1">
            <a:spLocks noChangeArrowheads="1"/>
          </p:cNvSpPr>
          <p:nvPr/>
        </p:nvSpPr>
        <p:spPr bwMode="auto">
          <a:xfrm rot="-5400000">
            <a:off x="354665" y="3229074"/>
            <a:ext cx="9813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r>
              <a:rPr lang="de-DE" altLang="de-DE" sz="1400" dirty="0">
                <a:latin typeface="+mn-lt"/>
                <a:cs typeface="Times New Roman" pitchFamily="18" charset="0"/>
              </a:rPr>
              <a:t>Amplitude</a:t>
            </a:r>
          </a:p>
        </p:txBody>
      </p:sp>
    </p:spTree>
    <p:extLst>
      <p:ext uri="{BB962C8B-B14F-4D97-AF65-F5344CB8AC3E}">
        <p14:creationId xmlns:p14="http://schemas.microsoft.com/office/powerpoint/2010/main" val="389740967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2387006"/>
            <a:ext cx="8314803" cy="2078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smtClean="0"/>
              <a:t>2.2 </a:t>
            </a:r>
            <a:r>
              <a:rPr lang="de-DE" dirty="0"/>
              <a:t>Signals </a:t>
            </a:r>
            <a:r>
              <a:rPr lang="de-DE" dirty="0" err="1"/>
              <a:t>and</a:t>
            </a:r>
            <a:r>
              <a:rPr lang="de-DE" dirty="0"/>
              <a:t> Signal Spaces</a:t>
            </a:r>
          </a:p>
        </p:txBody>
      </p:sp>
      <p:sp>
        <p:nvSpPr>
          <p:cNvPr id="3" name="Text Placeholder 2"/>
          <p:cNvSpPr>
            <a:spLocks noGrp="1"/>
          </p:cNvSpPr>
          <p:nvPr>
            <p:ph type="body" sz="quarter" idx="10"/>
          </p:nvPr>
        </p:nvSpPr>
        <p:spPr/>
        <p:txBody>
          <a:bodyPr/>
          <a:lstStyle/>
          <a:p>
            <a:r>
              <a:rPr lang="de-DE" dirty="0" smtClean="0"/>
              <a:t>Fig. 2.13</a:t>
            </a:r>
            <a:endParaRPr lang="de-DE" dirty="0"/>
          </a:p>
        </p:txBody>
      </p:sp>
      <p:sp>
        <p:nvSpPr>
          <p:cNvPr id="6" name="Right Brace 47"/>
          <p:cNvSpPr>
            <a:spLocks/>
          </p:cNvSpPr>
          <p:nvPr/>
        </p:nvSpPr>
        <p:spPr bwMode="auto">
          <a:xfrm rot="5400000">
            <a:off x="1893094" y="4113689"/>
            <a:ext cx="125413" cy="441325"/>
          </a:xfrm>
          <a:prstGeom prst="rightBrace">
            <a:avLst>
              <a:gd name="adj1" fmla="val 44427"/>
              <a:gd name="adj2" fmla="val 49403"/>
            </a:avLst>
          </a:prstGeom>
          <a:noFill/>
          <a:ln w="12700" algn="ctr">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endParaRPr lang="de-DE" altLang="de-DE" sz="1800"/>
          </a:p>
        </p:txBody>
      </p:sp>
      <p:sp>
        <p:nvSpPr>
          <p:cNvPr id="7" name="Rectangle 6"/>
          <p:cNvSpPr>
            <a:spLocks noChangeArrowheads="1"/>
          </p:cNvSpPr>
          <p:nvPr/>
        </p:nvSpPr>
        <p:spPr bwMode="auto">
          <a:xfrm>
            <a:off x="1370013" y="4454208"/>
            <a:ext cx="14493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stealth" w="lg" len="lg"/>
              </a14:hiddenLine>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a:t>Sampling </a:t>
            </a:r>
            <a:r>
              <a:rPr lang="de-DE" altLang="de-DE" sz="1400" dirty="0" err="1"/>
              <a:t>period</a:t>
            </a:r>
            <a:endParaRPr lang="en-US" altLang="de-DE" sz="1400" dirty="0"/>
          </a:p>
        </p:txBody>
      </p:sp>
      <p:sp>
        <p:nvSpPr>
          <p:cNvPr id="9" name="Rectangle 8"/>
          <p:cNvSpPr>
            <a:spLocks noChangeArrowheads="1"/>
          </p:cNvSpPr>
          <p:nvPr/>
        </p:nvSpPr>
        <p:spPr bwMode="auto">
          <a:xfrm>
            <a:off x="3375025" y="4437063"/>
            <a:ext cx="20716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stealth" w="lg" len="lg"/>
              </a14:hiddenLine>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a:t>Time (</a:t>
            </a:r>
            <a:r>
              <a:rPr lang="de-DE" altLang="de-DE" sz="1400" dirty="0" err="1"/>
              <a:t>seconds</a:t>
            </a:r>
            <a:r>
              <a:rPr lang="de-DE" altLang="de-DE" sz="1400" dirty="0"/>
              <a:t>)</a:t>
            </a:r>
            <a:endParaRPr lang="en-US" altLang="de-DE" sz="1400" i="1" dirty="0"/>
          </a:p>
        </p:txBody>
      </p:sp>
      <p:sp>
        <p:nvSpPr>
          <p:cNvPr id="10" name="TextBox 1"/>
          <p:cNvSpPr txBox="1">
            <a:spLocks noChangeArrowheads="1"/>
          </p:cNvSpPr>
          <p:nvPr/>
        </p:nvSpPr>
        <p:spPr bwMode="auto">
          <a:xfrm rot="-5400000">
            <a:off x="354665" y="3229074"/>
            <a:ext cx="9813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r>
              <a:rPr lang="de-DE" altLang="de-DE" sz="1400" dirty="0">
                <a:latin typeface="+mn-lt"/>
                <a:cs typeface="Times New Roman" pitchFamily="18" charset="0"/>
              </a:rPr>
              <a:t>Amplitude</a:t>
            </a:r>
          </a:p>
        </p:txBody>
      </p:sp>
    </p:spTree>
    <p:extLst>
      <p:ext uri="{BB962C8B-B14F-4D97-AF65-F5344CB8AC3E}">
        <p14:creationId xmlns:p14="http://schemas.microsoft.com/office/powerpoint/2010/main" val="39257237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Chapter 2: </a:t>
            </a:r>
            <a:r>
              <a:rPr lang="de-DE" dirty="0"/>
              <a:t>Fourier Analysis </a:t>
            </a:r>
            <a:r>
              <a:rPr lang="de-DE" dirty="0" err="1"/>
              <a:t>of</a:t>
            </a:r>
            <a:r>
              <a:rPr lang="de-DE" dirty="0"/>
              <a:t> Signals</a:t>
            </a:r>
          </a:p>
        </p:txBody>
      </p:sp>
      <p:sp>
        <p:nvSpPr>
          <p:cNvPr id="14" name="TextBox 13"/>
          <p:cNvSpPr txBox="1"/>
          <p:nvPr/>
        </p:nvSpPr>
        <p:spPr>
          <a:xfrm>
            <a:off x="561297" y="1087840"/>
            <a:ext cx="5356403" cy="1938992"/>
          </a:xfrm>
          <a:prstGeom prst="rect">
            <a:avLst/>
          </a:prstGeom>
          <a:noFill/>
        </p:spPr>
        <p:txBody>
          <a:bodyPr wrap="none" rtlCol="0">
            <a:spAutoFit/>
          </a:bodyPr>
          <a:lstStyle/>
          <a:p>
            <a:r>
              <a:rPr lang="de-DE" sz="2000" dirty="0" smtClean="0"/>
              <a:t>2.1	</a:t>
            </a:r>
            <a:r>
              <a:rPr lang="en-US" sz="2000" dirty="0"/>
              <a:t>The Fourier Transform in a Nutshell</a:t>
            </a:r>
          </a:p>
          <a:p>
            <a:r>
              <a:rPr lang="en-US" sz="2000" dirty="0" smtClean="0"/>
              <a:t>2.2	Signals </a:t>
            </a:r>
            <a:r>
              <a:rPr lang="en-US" sz="2000" dirty="0"/>
              <a:t>and Signal Spaces</a:t>
            </a:r>
          </a:p>
          <a:p>
            <a:r>
              <a:rPr lang="en-US" sz="2000" dirty="0" smtClean="0"/>
              <a:t>2.3	Fourier </a:t>
            </a:r>
            <a:r>
              <a:rPr lang="en-US" sz="2000" dirty="0"/>
              <a:t>Transform</a:t>
            </a:r>
          </a:p>
          <a:p>
            <a:r>
              <a:rPr lang="en-US" sz="2000" dirty="0" smtClean="0"/>
              <a:t>2.4	Discrete </a:t>
            </a:r>
            <a:r>
              <a:rPr lang="en-US" sz="2000" dirty="0"/>
              <a:t>Fourier Transform (DFT)</a:t>
            </a:r>
          </a:p>
          <a:p>
            <a:r>
              <a:rPr lang="en-US" sz="2000" dirty="0" smtClean="0"/>
              <a:t>2.5	Short-Time </a:t>
            </a:r>
            <a:r>
              <a:rPr lang="en-US" sz="2000" dirty="0"/>
              <a:t>Fourier Transform (STFT)</a:t>
            </a:r>
          </a:p>
          <a:p>
            <a:r>
              <a:rPr lang="en-US" sz="2000" dirty="0" smtClean="0"/>
              <a:t>2.6	Further Notes</a:t>
            </a:r>
          </a:p>
        </p:txBody>
      </p:sp>
      <p:sp>
        <p:nvSpPr>
          <p:cNvPr id="3" name="Rectangle 2"/>
          <p:cNvSpPr/>
          <p:nvPr/>
        </p:nvSpPr>
        <p:spPr>
          <a:xfrm>
            <a:off x="561297" y="3251192"/>
            <a:ext cx="8176302" cy="2585323"/>
          </a:xfrm>
          <a:prstGeom prst="rect">
            <a:avLst/>
          </a:prstGeom>
        </p:spPr>
        <p:txBody>
          <a:bodyPr wrap="square">
            <a:spAutoFit/>
          </a:bodyPr>
          <a:lstStyle/>
          <a:p>
            <a:pPr algn="just"/>
            <a:r>
              <a:rPr lang="en-US" dirty="0"/>
              <a:t>Important technical terminology is covered in Chapter 2. In particular, we approach the Fourier transform—which is perhaps the most fundamental tool in signal processing—from various perspectives. For the reader who is more interested in the musical aspects of the book, Section 2.1 provides a summary of the most important facts on the Fourier transform. In particular, the notion of a spectrogram, which yields a time–frequency representation of an audio signal, is introduced. The remainder of the chapter treats the Fourier transform in greater mathematical depth and also includes the fast Fourier transform (FFT)—an algorithm of great beauty and high practical relevance.</a:t>
            </a:r>
            <a:endParaRPr lang="de-DE" dirty="0"/>
          </a:p>
        </p:txBody>
      </p:sp>
      <p:pic>
        <p:nvPicPr>
          <p:cNvPr id="8" name="Picture 2" descr="FourierTr_Teas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00814" y="1061606"/>
            <a:ext cx="1952762" cy="973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45423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2387006"/>
            <a:ext cx="8314803" cy="2078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smtClean="0"/>
              <a:t>2.2 </a:t>
            </a:r>
            <a:r>
              <a:rPr lang="de-DE" dirty="0"/>
              <a:t>Signals </a:t>
            </a:r>
            <a:r>
              <a:rPr lang="de-DE" dirty="0" err="1"/>
              <a:t>and</a:t>
            </a:r>
            <a:r>
              <a:rPr lang="de-DE" dirty="0"/>
              <a:t> Signal Spaces</a:t>
            </a:r>
          </a:p>
        </p:txBody>
      </p:sp>
      <p:sp>
        <p:nvSpPr>
          <p:cNvPr id="3" name="Text Placeholder 2"/>
          <p:cNvSpPr>
            <a:spLocks noGrp="1"/>
          </p:cNvSpPr>
          <p:nvPr>
            <p:ph type="body" sz="quarter" idx="10"/>
          </p:nvPr>
        </p:nvSpPr>
        <p:spPr/>
        <p:txBody>
          <a:bodyPr/>
          <a:lstStyle/>
          <a:p>
            <a:r>
              <a:rPr lang="de-DE" dirty="0" smtClean="0"/>
              <a:t>Fig. 2.13</a:t>
            </a:r>
            <a:endParaRPr lang="de-DE" dirty="0"/>
          </a:p>
        </p:txBody>
      </p:sp>
      <p:sp>
        <p:nvSpPr>
          <p:cNvPr id="9" name="Rectangle 8"/>
          <p:cNvSpPr>
            <a:spLocks noChangeArrowheads="1"/>
          </p:cNvSpPr>
          <p:nvPr/>
        </p:nvSpPr>
        <p:spPr bwMode="auto">
          <a:xfrm>
            <a:off x="3375025" y="4437063"/>
            <a:ext cx="20716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stealth" w="lg" len="lg"/>
              </a14:hiddenLine>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a:t>Time (</a:t>
            </a:r>
            <a:r>
              <a:rPr lang="de-DE" altLang="de-DE" sz="1400" dirty="0" err="1"/>
              <a:t>seconds</a:t>
            </a:r>
            <a:r>
              <a:rPr lang="de-DE" altLang="de-DE" sz="1400" dirty="0"/>
              <a:t>)</a:t>
            </a:r>
            <a:endParaRPr lang="en-US" altLang="de-DE" sz="1400" i="1" dirty="0"/>
          </a:p>
        </p:txBody>
      </p:sp>
      <p:sp>
        <p:nvSpPr>
          <p:cNvPr id="10" name="TextBox 1"/>
          <p:cNvSpPr txBox="1">
            <a:spLocks noChangeArrowheads="1"/>
          </p:cNvSpPr>
          <p:nvPr/>
        </p:nvSpPr>
        <p:spPr bwMode="auto">
          <a:xfrm rot="-5400000">
            <a:off x="354665" y="3229074"/>
            <a:ext cx="9813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r>
              <a:rPr lang="de-DE" altLang="de-DE" sz="1400" dirty="0">
                <a:latin typeface="+mn-lt"/>
                <a:cs typeface="Times New Roman" pitchFamily="18" charset="0"/>
              </a:rPr>
              <a:t>Amplitude</a:t>
            </a:r>
          </a:p>
        </p:txBody>
      </p:sp>
      <p:sp>
        <p:nvSpPr>
          <p:cNvPr id="11" name="Right Brace 47"/>
          <p:cNvSpPr>
            <a:spLocks/>
          </p:cNvSpPr>
          <p:nvPr/>
        </p:nvSpPr>
        <p:spPr bwMode="auto">
          <a:xfrm rot="5400000">
            <a:off x="1893094" y="4113689"/>
            <a:ext cx="125413" cy="441325"/>
          </a:xfrm>
          <a:prstGeom prst="rightBrace">
            <a:avLst>
              <a:gd name="adj1" fmla="val 44427"/>
              <a:gd name="adj2" fmla="val 49403"/>
            </a:avLst>
          </a:prstGeom>
          <a:noFill/>
          <a:ln w="12700" algn="ctr">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endParaRPr lang="de-DE" altLang="de-DE" sz="1800"/>
          </a:p>
        </p:txBody>
      </p:sp>
      <p:sp>
        <p:nvSpPr>
          <p:cNvPr id="12" name="Rectangle 11"/>
          <p:cNvSpPr>
            <a:spLocks noChangeArrowheads="1"/>
          </p:cNvSpPr>
          <p:nvPr/>
        </p:nvSpPr>
        <p:spPr bwMode="auto">
          <a:xfrm>
            <a:off x="1370013" y="4454208"/>
            <a:ext cx="14493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stealth" w="lg" len="lg"/>
              </a14:hiddenLine>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a:t>Sampling </a:t>
            </a:r>
            <a:r>
              <a:rPr lang="de-DE" altLang="de-DE" sz="1400" dirty="0" err="1"/>
              <a:t>period</a:t>
            </a:r>
            <a:endParaRPr lang="en-US" altLang="de-DE" sz="1400" dirty="0"/>
          </a:p>
        </p:txBody>
      </p:sp>
    </p:spTree>
    <p:extLst>
      <p:ext uri="{BB962C8B-B14F-4D97-AF65-F5344CB8AC3E}">
        <p14:creationId xmlns:p14="http://schemas.microsoft.com/office/powerpoint/2010/main" val="9840054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2387006"/>
            <a:ext cx="8314803" cy="2078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smtClean="0"/>
              <a:t>2.2 </a:t>
            </a:r>
            <a:r>
              <a:rPr lang="de-DE" dirty="0"/>
              <a:t>Signals </a:t>
            </a:r>
            <a:r>
              <a:rPr lang="de-DE" dirty="0" err="1"/>
              <a:t>and</a:t>
            </a:r>
            <a:r>
              <a:rPr lang="de-DE" dirty="0"/>
              <a:t> Signal Spaces</a:t>
            </a:r>
          </a:p>
        </p:txBody>
      </p:sp>
      <p:sp>
        <p:nvSpPr>
          <p:cNvPr id="3" name="Text Placeholder 2"/>
          <p:cNvSpPr>
            <a:spLocks noGrp="1"/>
          </p:cNvSpPr>
          <p:nvPr>
            <p:ph type="body" sz="quarter" idx="10"/>
          </p:nvPr>
        </p:nvSpPr>
        <p:spPr/>
        <p:txBody>
          <a:bodyPr/>
          <a:lstStyle/>
          <a:p>
            <a:r>
              <a:rPr lang="de-DE" dirty="0" smtClean="0"/>
              <a:t>Fig. 2.13</a:t>
            </a:r>
            <a:endParaRPr lang="de-DE" dirty="0"/>
          </a:p>
        </p:txBody>
      </p:sp>
      <p:sp>
        <p:nvSpPr>
          <p:cNvPr id="6" name="Right Brace 47"/>
          <p:cNvSpPr>
            <a:spLocks/>
          </p:cNvSpPr>
          <p:nvPr/>
        </p:nvSpPr>
        <p:spPr bwMode="auto">
          <a:xfrm>
            <a:off x="7752398" y="3262561"/>
            <a:ext cx="93662" cy="198437"/>
          </a:xfrm>
          <a:prstGeom prst="rightBrace">
            <a:avLst>
              <a:gd name="adj1" fmla="val 44413"/>
              <a:gd name="adj2" fmla="val 49403"/>
            </a:avLst>
          </a:prstGeom>
          <a:noFill/>
          <a:ln w="12700" algn="ctr">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endParaRPr lang="de-DE" altLang="de-DE" sz="1800"/>
          </a:p>
        </p:txBody>
      </p:sp>
      <p:sp>
        <p:nvSpPr>
          <p:cNvPr id="7" name="Rectangle 6"/>
          <p:cNvSpPr>
            <a:spLocks noChangeArrowheads="1"/>
          </p:cNvSpPr>
          <p:nvPr/>
        </p:nvSpPr>
        <p:spPr bwMode="auto">
          <a:xfrm>
            <a:off x="7928610" y="3264148"/>
            <a:ext cx="1008063"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stealth" w="lg" len="lg"/>
              </a14:hiddenLine>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r>
              <a:rPr lang="de-DE" altLang="de-DE" sz="1400" dirty="0" err="1"/>
              <a:t>Quantization</a:t>
            </a:r>
            <a:endParaRPr lang="de-DE" altLang="de-DE" sz="1400" dirty="0"/>
          </a:p>
          <a:p>
            <a:pPr eaLnBrk="1" hangingPunct="1">
              <a:spcBef>
                <a:spcPct val="0"/>
              </a:spcBef>
              <a:buClrTx/>
              <a:buFontTx/>
              <a:buNone/>
            </a:pPr>
            <a:r>
              <a:rPr lang="de-DE" altLang="de-DE" sz="1400" dirty="0" err="1"/>
              <a:t>step</a:t>
            </a:r>
            <a:r>
              <a:rPr lang="de-DE" altLang="de-DE" sz="1400" dirty="0"/>
              <a:t> </a:t>
            </a:r>
            <a:r>
              <a:rPr lang="de-DE" altLang="de-DE" sz="1400" dirty="0" err="1"/>
              <a:t>size</a:t>
            </a:r>
            <a:endParaRPr lang="en-US" altLang="de-DE" sz="1400" dirty="0"/>
          </a:p>
        </p:txBody>
      </p:sp>
      <p:sp>
        <p:nvSpPr>
          <p:cNvPr id="11" name="Rectangle 8"/>
          <p:cNvSpPr>
            <a:spLocks noChangeArrowheads="1"/>
          </p:cNvSpPr>
          <p:nvPr/>
        </p:nvSpPr>
        <p:spPr bwMode="auto">
          <a:xfrm>
            <a:off x="3375025" y="4437063"/>
            <a:ext cx="20716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stealth" w="lg" len="lg"/>
              </a14:hiddenLine>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a:t>Time (</a:t>
            </a:r>
            <a:r>
              <a:rPr lang="de-DE" altLang="de-DE" sz="1400" dirty="0" err="1"/>
              <a:t>seconds</a:t>
            </a:r>
            <a:r>
              <a:rPr lang="de-DE" altLang="de-DE" sz="1400" dirty="0"/>
              <a:t>)</a:t>
            </a:r>
            <a:endParaRPr lang="en-US" altLang="de-DE" sz="1400" i="1" dirty="0"/>
          </a:p>
        </p:txBody>
      </p:sp>
      <p:sp>
        <p:nvSpPr>
          <p:cNvPr id="12" name="TextBox 1"/>
          <p:cNvSpPr txBox="1">
            <a:spLocks noChangeArrowheads="1"/>
          </p:cNvSpPr>
          <p:nvPr/>
        </p:nvSpPr>
        <p:spPr bwMode="auto">
          <a:xfrm rot="-5400000">
            <a:off x="354665" y="3229074"/>
            <a:ext cx="9813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r>
              <a:rPr lang="de-DE" altLang="de-DE" sz="1400" dirty="0">
                <a:latin typeface="+mn-lt"/>
                <a:cs typeface="Times New Roman" pitchFamily="18" charset="0"/>
              </a:rPr>
              <a:t>Amplitude</a:t>
            </a:r>
          </a:p>
        </p:txBody>
      </p:sp>
      <p:sp>
        <p:nvSpPr>
          <p:cNvPr id="13" name="Right Brace 47"/>
          <p:cNvSpPr>
            <a:spLocks/>
          </p:cNvSpPr>
          <p:nvPr/>
        </p:nvSpPr>
        <p:spPr bwMode="auto">
          <a:xfrm rot="5400000">
            <a:off x="1893094" y="4113689"/>
            <a:ext cx="125413" cy="441325"/>
          </a:xfrm>
          <a:prstGeom prst="rightBrace">
            <a:avLst>
              <a:gd name="adj1" fmla="val 44427"/>
              <a:gd name="adj2" fmla="val 49403"/>
            </a:avLst>
          </a:prstGeom>
          <a:noFill/>
          <a:ln w="12700" algn="ctr">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endParaRPr lang="de-DE" altLang="de-DE" sz="1800"/>
          </a:p>
        </p:txBody>
      </p:sp>
      <p:sp>
        <p:nvSpPr>
          <p:cNvPr id="14" name="Rectangle 13"/>
          <p:cNvSpPr>
            <a:spLocks noChangeArrowheads="1"/>
          </p:cNvSpPr>
          <p:nvPr/>
        </p:nvSpPr>
        <p:spPr bwMode="auto">
          <a:xfrm>
            <a:off x="1370013" y="4454208"/>
            <a:ext cx="14493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stealth" w="lg" len="lg"/>
              </a14:hiddenLine>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a:t>Sampling </a:t>
            </a:r>
            <a:r>
              <a:rPr lang="de-DE" altLang="de-DE" sz="1400" dirty="0" err="1"/>
              <a:t>period</a:t>
            </a:r>
            <a:endParaRPr lang="en-US" altLang="de-DE" sz="1400" dirty="0"/>
          </a:p>
        </p:txBody>
      </p:sp>
    </p:spTree>
    <p:extLst>
      <p:ext uri="{BB962C8B-B14F-4D97-AF65-F5344CB8AC3E}">
        <p14:creationId xmlns:p14="http://schemas.microsoft.com/office/powerpoint/2010/main" val="39257237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 y="2387006"/>
            <a:ext cx="8314803" cy="2078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smtClean="0"/>
              <a:t>2.2 </a:t>
            </a:r>
            <a:r>
              <a:rPr lang="de-DE" dirty="0"/>
              <a:t>Signals </a:t>
            </a:r>
            <a:r>
              <a:rPr lang="de-DE" dirty="0" err="1"/>
              <a:t>and</a:t>
            </a:r>
            <a:r>
              <a:rPr lang="de-DE" dirty="0"/>
              <a:t> Signal Spaces</a:t>
            </a:r>
          </a:p>
        </p:txBody>
      </p:sp>
      <p:sp>
        <p:nvSpPr>
          <p:cNvPr id="3" name="Text Placeholder 2"/>
          <p:cNvSpPr>
            <a:spLocks noGrp="1"/>
          </p:cNvSpPr>
          <p:nvPr>
            <p:ph type="body" sz="quarter" idx="10"/>
          </p:nvPr>
        </p:nvSpPr>
        <p:spPr/>
        <p:txBody>
          <a:bodyPr/>
          <a:lstStyle/>
          <a:p>
            <a:r>
              <a:rPr lang="de-DE" dirty="0" smtClean="0"/>
              <a:t>Fig. 2.13</a:t>
            </a:r>
            <a:endParaRPr lang="de-DE" dirty="0"/>
          </a:p>
        </p:txBody>
      </p:sp>
      <p:sp>
        <p:nvSpPr>
          <p:cNvPr id="8" name="Right Brace 47"/>
          <p:cNvSpPr>
            <a:spLocks/>
          </p:cNvSpPr>
          <p:nvPr/>
        </p:nvSpPr>
        <p:spPr bwMode="auto">
          <a:xfrm>
            <a:off x="7752398" y="3262561"/>
            <a:ext cx="93662" cy="198437"/>
          </a:xfrm>
          <a:prstGeom prst="rightBrace">
            <a:avLst>
              <a:gd name="adj1" fmla="val 44413"/>
              <a:gd name="adj2" fmla="val 49403"/>
            </a:avLst>
          </a:prstGeom>
          <a:noFill/>
          <a:ln w="12700" algn="ctr">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endParaRPr lang="de-DE" altLang="de-DE" sz="1800"/>
          </a:p>
        </p:txBody>
      </p:sp>
      <p:sp>
        <p:nvSpPr>
          <p:cNvPr id="9" name="Rectangle 8"/>
          <p:cNvSpPr>
            <a:spLocks noChangeArrowheads="1"/>
          </p:cNvSpPr>
          <p:nvPr/>
        </p:nvSpPr>
        <p:spPr bwMode="auto">
          <a:xfrm>
            <a:off x="7928610" y="3264148"/>
            <a:ext cx="1008063" cy="527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stealth" w="lg" len="lg"/>
              </a14:hiddenLine>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r>
              <a:rPr lang="de-DE" altLang="de-DE" sz="1400" dirty="0" err="1"/>
              <a:t>Quantization</a:t>
            </a:r>
            <a:endParaRPr lang="de-DE" altLang="de-DE" sz="1400" dirty="0"/>
          </a:p>
          <a:p>
            <a:pPr eaLnBrk="1" hangingPunct="1">
              <a:spcBef>
                <a:spcPct val="0"/>
              </a:spcBef>
              <a:buClrTx/>
              <a:buFontTx/>
              <a:buNone/>
            </a:pPr>
            <a:r>
              <a:rPr lang="de-DE" altLang="de-DE" sz="1400" dirty="0" err="1"/>
              <a:t>step</a:t>
            </a:r>
            <a:r>
              <a:rPr lang="de-DE" altLang="de-DE" sz="1400" dirty="0"/>
              <a:t> </a:t>
            </a:r>
            <a:r>
              <a:rPr lang="de-DE" altLang="de-DE" sz="1400" dirty="0" err="1"/>
              <a:t>size</a:t>
            </a:r>
            <a:endParaRPr lang="en-US" altLang="de-DE" sz="1400" dirty="0"/>
          </a:p>
        </p:txBody>
      </p:sp>
      <p:sp>
        <p:nvSpPr>
          <p:cNvPr id="13" name="Rectangle 8"/>
          <p:cNvSpPr>
            <a:spLocks noChangeArrowheads="1"/>
          </p:cNvSpPr>
          <p:nvPr/>
        </p:nvSpPr>
        <p:spPr bwMode="auto">
          <a:xfrm>
            <a:off x="3375025" y="4437063"/>
            <a:ext cx="20716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stealth" w="lg" len="lg"/>
              </a14:hiddenLine>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a:t>Time (</a:t>
            </a:r>
            <a:r>
              <a:rPr lang="de-DE" altLang="de-DE" sz="1400" dirty="0" err="1"/>
              <a:t>seconds</a:t>
            </a:r>
            <a:r>
              <a:rPr lang="de-DE" altLang="de-DE" sz="1400" dirty="0"/>
              <a:t>)</a:t>
            </a:r>
            <a:endParaRPr lang="en-US" altLang="de-DE" sz="1400" i="1" dirty="0"/>
          </a:p>
        </p:txBody>
      </p:sp>
      <p:sp>
        <p:nvSpPr>
          <p:cNvPr id="14" name="TextBox 1"/>
          <p:cNvSpPr txBox="1">
            <a:spLocks noChangeArrowheads="1"/>
          </p:cNvSpPr>
          <p:nvPr/>
        </p:nvSpPr>
        <p:spPr bwMode="auto">
          <a:xfrm rot="-5400000">
            <a:off x="354665" y="3229074"/>
            <a:ext cx="9813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r>
              <a:rPr lang="de-DE" altLang="de-DE" sz="1400" dirty="0">
                <a:latin typeface="+mn-lt"/>
                <a:cs typeface="Times New Roman" pitchFamily="18" charset="0"/>
              </a:rPr>
              <a:t>Amplitude</a:t>
            </a:r>
          </a:p>
        </p:txBody>
      </p:sp>
      <p:sp>
        <p:nvSpPr>
          <p:cNvPr id="15" name="Right Brace 47"/>
          <p:cNvSpPr>
            <a:spLocks/>
          </p:cNvSpPr>
          <p:nvPr/>
        </p:nvSpPr>
        <p:spPr bwMode="auto">
          <a:xfrm rot="5400000">
            <a:off x="1893094" y="4113689"/>
            <a:ext cx="125413" cy="441325"/>
          </a:xfrm>
          <a:prstGeom prst="rightBrace">
            <a:avLst>
              <a:gd name="adj1" fmla="val 44427"/>
              <a:gd name="adj2" fmla="val 49403"/>
            </a:avLst>
          </a:prstGeom>
          <a:noFill/>
          <a:ln w="12700" algn="ctr">
            <a:solidFill>
              <a:schemeClr val="tx1"/>
            </a:solidFill>
            <a:round/>
            <a:headEnd/>
            <a:tailEnd type="none" w="lg" len="lg"/>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pPr>
            <a:endParaRPr lang="de-DE" altLang="de-DE" sz="1800"/>
          </a:p>
        </p:txBody>
      </p:sp>
      <p:sp>
        <p:nvSpPr>
          <p:cNvPr id="16" name="Rectangle 15"/>
          <p:cNvSpPr>
            <a:spLocks noChangeArrowheads="1"/>
          </p:cNvSpPr>
          <p:nvPr/>
        </p:nvSpPr>
        <p:spPr bwMode="auto">
          <a:xfrm>
            <a:off x="1370013" y="4454208"/>
            <a:ext cx="1449387"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stealth" w="lg" len="lg"/>
              </a14:hiddenLine>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a:t>Sampling </a:t>
            </a:r>
            <a:r>
              <a:rPr lang="de-DE" altLang="de-DE" sz="1400" dirty="0" err="1"/>
              <a:t>period</a:t>
            </a:r>
            <a:endParaRPr lang="en-US" altLang="de-DE" sz="1400" dirty="0"/>
          </a:p>
        </p:txBody>
      </p:sp>
    </p:spTree>
    <p:extLst>
      <p:ext uri="{BB962C8B-B14F-4D97-AF65-F5344CB8AC3E}">
        <p14:creationId xmlns:p14="http://schemas.microsoft.com/office/powerpoint/2010/main" val="39257237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2.2 </a:t>
            </a:r>
            <a:r>
              <a:rPr lang="de-DE" dirty="0"/>
              <a:t>Signals </a:t>
            </a:r>
            <a:r>
              <a:rPr lang="de-DE" dirty="0" err="1"/>
              <a:t>and</a:t>
            </a:r>
            <a:r>
              <a:rPr lang="de-DE" dirty="0"/>
              <a:t> Signal Spaces</a:t>
            </a:r>
          </a:p>
        </p:txBody>
      </p:sp>
      <p:sp>
        <p:nvSpPr>
          <p:cNvPr id="3" name="Text Placeholder 2"/>
          <p:cNvSpPr>
            <a:spLocks noGrp="1"/>
          </p:cNvSpPr>
          <p:nvPr>
            <p:ph type="body" sz="quarter" idx="10"/>
          </p:nvPr>
        </p:nvSpPr>
        <p:spPr/>
        <p:txBody>
          <a:bodyPr/>
          <a:lstStyle/>
          <a:p>
            <a:r>
              <a:rPr lang="de-DE" dirty="0" smtClean="0"/>
              <a:t>Fig. 2.14</a:t>
            </a:r>
            <a:endParaRPr lang="de-DE" dirty="0"/>
          </a:p>
        </p:txBody>
      </p:sp>
      <p:pic>
        <p:nvPicPr>
          <p:cNvPr id="215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5504" y="870857"/>
            <a:ext cx="6087222" cy="5237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62803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 y="2181283"/>
            <a:ext cx="8920163" cy="2228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smtClean="0"/>
              <a:t>2.2 </a:t>
            </a:r>
            <a:r>
              <a:rPr lang="de-DE" dirty="0"/>
              <a:t>Signals </a:t>
            </a:r>
            <a:r>
              <a:rPr lang="de-DE" dirty="0" err="1"/>
              <a:t>and</a:t>
            </a:r>
            <a:r>
              <a:rPr lang="de-DE" dirty="0"/>
              <a:t> Signal Spaces</a:t>
            </a:r>
          </a:p>
        </p:txBody>
      </p:sp>
      <p:sp>
        <p:nvSpPr>
          <p:cNvPr id="3" name="Text Placeholder 2"/>
          <p:cNvSpPr>
            <a:spLocks noGrp="1"/>
          </p:cNvSpPr>
          <p:nvPr>
            <p:ph type="body" sz="quarter" idx="10"/>
          </p:nvPr>
        </p:nvSpPr>
        <p:spPr/>
        <p:txBody>
          <a:bodyPr/>
          <a:lstStyle/>
          <a:p>
            <a:r>
              <a:rPr lang="de-DE" dirty="0" smtClean="0"/>
              <a:t>Fig. 2.14</a:t>
            </a:r>
            <a:endParaRPr lang="de-DE" dirty="0"/>
          </a:p>
        </p:txBody>
      </p:sp>
      <p:sp>
        <p:nvSpPr>
          <p:cNvPr id="14" name="Rectangle 8"/>
          <p:cNvSpPr>
            <a:spLocks noChangeArrowheads="1"/>
          </p:cNvSpPr>
          <p:nvPr/>
        </p:nvSpPr>
        <p:spPr bwMode="auto">
          <a:xfrm>
            <a:off x="3636964" y="4371916"/>
            <a:ext cx="20716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stealth" w="lg" len="lg"/>
              </a14:hiddenLine>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a:latin typeface="+mn-lt"/>
              </a:rPr>
              <a:t>Time (</a:t>
            </a:r>
            <a:r>
              <a:rPr lang="de-DE" altLang="de-DE" sz="1400" dirty="0" err="1">
                <a:latin typeface="+mn-lt"/>
              </a:rPr>
              <a:t>seconds</a:t>
            </a:r>
            <a:r>
              <a:rPr lang="de-DE" altLang="de-DE" sz="1400" dirty="0">
                <a:latin typeface="+mn-lt"/>
              </a:rPr>
              <a:t>)</a:t>
            </a:r>
            <a:endParaRPr lang="en-US" altLang="de-DE" sz="1400" i="1" dirty="0">
              <a:latin typeface="+mn-lt"/>
            </a:endParaRPr>
          </a:p>
        </p:txBody>
      </p:sp>
      <p:sp>
        <p:nvSpPr>
          <p:cNvPr id="15" name="TextBox 1"/>
          <p:cNvSpPr txBox="1">
            <a:spLocks noChangeArrowheads="1"/>
          </p:cNvSpPr>
          <p:nvPr/>
        </p:nvSpPr>
        <p:spPr bwMode="auto">
          <a:xfrm rot="16200000">
            <a:off x="375446" y="3091654"/>
            <a:ext cx="9810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r>
              <a:rPr lang="de-DE" sz="1400" dirty="0" smtClean="0">
                <a:latin typeface="+mn-lt"/>
                <a:cs typeface="Times New Roman" pitchFamily="18" charset="0"/>
              </a:rPr>
              <a:t>Amplitude</a:t>
            </a:r>
          </a:p>
        </p:txBody>
      </p:sp>
    </p:spTree>
    <p:extLst>
      <p:ext uri="{BB962C8B-B14F-4D97-AF65-F5344CB8AC3E}">
        <p14:creationId xmlns:p14="http://schemas.microsoft.com/office/powerpoint/2010/main" val="33652883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2.2 </a:t>
            </a:r>
            <a:r>
              <a:rPr lang="de-DE" dirty="0"/>
              <a:t>Signals </a:t>
            </a:r>
            <a:r>
              <a:rPr lang="de-DE" dirty="0" err="1"/>
              <a:t>and</a:t>
            </a:r>
            <a:r>
              <a:rPr lang="de-DE" dirty="0"/>
              <a:t> Signal Spaces</a:t>
            </a:r>
          </a:p>
        </p:txBody>
      </p:sp>
      <p:sp>
        <p:nvSpPr>
          <p:cNvPr id="3" name="Text Placeholder 2"/>
          <p:cNvSpPr>
            <a:spLocks noGrp="1"/>
          </p:cNvSpPr>
          <p:nvPr>
            <p:ph type="body" sz="quarter" idx="10"/>
          </p:nvPr>
        </p:nvSpPr>
        <p:spPr/>
        <p:txBody>
          <a:bodyPr/>
          <a:lstStyle/>
          <a:p>
            <a:r>
              <a:rPr lang="de-DE" dirty="0" smtClean="0"/>
              <a:t>Fig. 2.14</a:t>
            </a:r>
            <a:endParaRPr lang="de-DE" dirty="0"/>
          </a:p>
        </p:txBody>
      </p:sp>
      <p:pic>
        <p:nvPicPr>
          <p:cNvPr id="4"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7" y="2181283"/>
            <a:ext cx="8920163" cy="2228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8"/>
          <p:cNvSpPr>
            <a:spLocks noChangeArrowheads="1"/>
          </p:cNvSpPr>
          <p:nvPr/>
        </p:nvSpPr>
        <p:spPr bwMode="auto">
          <a:xfrm>
            <a:off x="3636964" y="4371916"/>
            <a:ext cx="20716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stealth" w="lg" len="lg"/>
              </a14:hiddenLine>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a:latin typeface="+mn-lt"/>
              </a:rPr>
              <a:t>Time (</a:t>
            </a:r>
            <a:r>
              <a:rPr lang="de-DE" altLang="de-DE" sz="1400" dirty="0" err="1">
                <a:latin typeface="+mn-lt"/>
              </a:rPr>
              <a:t>seconds</a:t>
            </a:r>
            <a:r>
              <a:rPr lang="de-DE" altLang="de-DE" sz="1400" dirty="0">
                <a:latin typeface="+mn-lt"/>
              </a:rPr>
              <a:t>)</a:t>
            </a:r>
            <a:endParaRPr lang="en-US" altLang="de-DE" sz="1400" i="1" dirty="0">
              <a:latin typeface="+mn-lt"/>
            </a:endParaRPr>
          </a:p>
        </p:txBody>
      </p:sp>
      <p:sp>
        <p:nvSpPr>
          <p:cNvPr id="6" name="TextBox 1"/>
          <p:cNvSpPr txBox="1">
            <a:spLocks noChangeArrowheads="1"/>
          </p:cNvSpPr>
          <p:nvPr/>
        </p:nvSpPr>
        <p:spPr bwMode="auto">
          <a:xfrm rot="16200000">
            <a:off x="375446" y="3091654"/>
            <a:ext cx="9810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r>
              <a:rPr lang="de-DE" sz="1400" dirty="0" smtClean="0">
                <a:latin typeface="+mn-lt"/>
                <a:cs typeface="Times New Roman" pitchFamily="18" charset="0"/>
              </a:rPr>
              <a:t>Amplitude</a:t>
            </a:r>
          </a:p>
        </p:txBody>
      </p:sp>
    </p:spTree>
    <p:extLst>
      <p:ext uri="{BB962C8B-B14F-4D97-AF65-F5344CB8AC3E}">
        <p14:creationId xmlns:p14="http://schemas.microsoft.com/office/powerpoint/2010/main" val="27576249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2.2 </a:t>
            </a:r>
            <a:r>
              <a:rPr lang="de-DE" dirty="0"/>
              <a:t>Signals </a:t>
            </a:r>
            <a:r>
              <a:rPr lang="de-DE" dirty="0" err="1"/>
              <a:t>and</a:t>
            </a:r>
            <a:r>
              <a:rPr lang="de-DE" dirty="0"/>
              <a:t> Signal Spaces</a:t>
            </a:r>
          </a:p>
        </p:txBody>
      </p:sp>
      <p:sp>
        <p:nvSpPr>
          <p:cNvPr id="3" name="Text Placeholder 2"/>
          <p:cNvSpPr>
            <a:spLocks noGrp="1"/>
          </p:cNvSpPr>
          <p:nvPr>
            <p:ph type="body" sz="quarter" idx="10"/>
          </p:nvPr>
        </p:nvSpPr>
        <p:spPr/>
        <p:txBody>
          <a:bodyPr/>
          <a:lstStyle/>
          <a:p>
            <a:r>
              <a:rPr lang="de-DE" dirty="0" smtClean="0"/>
              <a:t>Fig. 2.14</a:t>
            </a:r>
            <a:endParaRPr lang="de-DE" dirty="0"/>
          </a:p>
        </p:txBody>
      </p:sp>
      <p:pic>
        <p:nvPicPr>
          <p:cNvPr id="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0" y="2181283"/>
            <a:ext cx="8904467" cy="2228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8"/>
          <p:cNvSpPr>
            <a:spLocks noChangeArrowheads="1"/>
          </p:cNvSpPr>
          <p:nvPr/>
        </p:nvSpPr>
        <p:spPr bwMode="auto">
          <a:xfrm>
            <a:off x="3636964" y="4371916"/>
            <a:ext cx="20716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stealth" w="lg" len="lg"/>
              </a14:hiddenLine>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a:latin typeface="+mn-lt"/>
              </a:rPr>
              <a:t>Time (</a:t>
            </a:r>
            <a:r>
              <a:rPr lang="de-DE" altLang="de-DE" sz="1400" dirty="0" err="1">
                <a:latin typeface="+mn-lt"/>
              </a:rPr>
              <a:t>seconds</a:t>
            </a:r>
            <a:r>
              <a:rPr lang="de-DE" altLang="de-DE" sz="1400" dirty="0">
                <a:latin typeface="+mn-lt"/>
              </a:rPr>
              <a:t>)</a:t>
            </a:r>
            <a:endParaRPr lang="en-US" altLang="de-DE" sz="1400" i="1" dirty="0">
              <a:latin typeface="+mn-lt"/>
            </a:endParaRPr>
          </a:p>
        </p:txBody>
      </p:sp>
      <p:sp>
        <p:nvSpPr>
          <p:cNvPr id="6" name="TextBox 1"/>
          <p:cNvSpPr txBox="1">
            <a:spLocks noChangeArrowheads="1"/>
          </p:cNvSpPr>
          <p:nvPr/>
        </p:nvSpPr>
        <p:spPr bwMode="auto">
          <a:xfrm rot="16200000">
            <a:off x="375446" y="3091654"/>
            <a:ext cx="9810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r>
              <a:rPr lang="de-DE" sz="1400" dirty="0" smtClean="0">
                <a:latin typeface="+mn-lt"/>
                <a:cs typeface="Times New Roman" pitchFamily="18" charset="0"/>
              </a:rPr>
              <a:t>Amplitude</a:t>
            </a:r>
          </a:p>
        </p:txBody>
      </p:sp>
    </p:spTree>
    <p:extLst>
      <p:ext uri="{BB962C8B-B14F-4D97-AF65-F5344CB8AC3E}">
        <p14:creationId xmlns:p14="http://schemas.microsoft.com/office/powerpoint/2010/main" val="227623366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2.2 </a:t>
            </a:r>
            <a:r>
              <a:rPr lang="de-DE" dirty="0"/>
              <a:t>Signals </a:t>
            </a:r>
            <a:r>
              <a:rPr lang="de-DE" dirty="0" err="1"/>
              <a:t>and</a:t>
            </a:r>
            <a:r>
              <a:rPr lang="de-DE" dirty="0"/>
              <a:t> Signal Spaces</a:t>
            </a:r>
          </a:p>
        </p:txBody>
      </p:sp>
      <p:sp>
        <p:nvSpPr>
          <p:cNvPr id="3" name="Text Placeholder 2"/>
          <p:cNvSpPr>
            <a:spLocks noGrp="1"/>
          </p:cNvSpPr>
          <p:nvPr>
            <p:ph type="body" sz="quarter" idx="10"/>
          </p:nvPr>
        </p:nvSpPr>
        <p:spPr/>
        <p:txBody>
          <a:bodyPr/>
          <a:lstStyle/>
          <a:p>
            <a:r>
              <a:rPr lang="de-DE" dirty="0" smtClean="0"/>
              <a:t>Fig. 2.14</a:t>
            </a:r>
            <a:endParaRPr lang="de-DE" dirty="0"/>
          </a:p>
        </p:txBody>
      </p:sp>
      <p:pic>
        <p:nvPicPr>
          <p:cNvPr id="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0" y="2181283"/>
            <a:ext cx="8904467" cy="2228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8"/>
          <p:cNvSpPr>
            <a:spLocks noChangeArrowheads="1"/>
          </p:cNvSpPr>
          <p:nvPr/>
        </p:nvSpPr>
        <p:spPr bwMode="auto">
          <a:xfrm>
            <a:off x="3636964" y="4371916"/>
            <a:ext cx="2071688"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round/>
                <a:headEnd/>
                <a:tailEnd type="stealth" w="lg" len="lg"/>
              </a14:hiddenLine>
            </a:ext>
          </a:extLst>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a:latin typeface="+mn-lt"/>
              </a:rPr>
              <a:t>Time (</a:t>
            </a:r>
            <a:r>
              <a:rPr lang="de-DE" altLang="de-DE" sz="1400" dirty="0" err="1">
                <a:latin typeface="+mn-lt"/>
              </a:rPr>
              <a:t>seconds</a:t>
            </a:r>
            <a:r>
              <a:rPr lang="de-DE" altLang="de-DE" sz="1400" dirty="0">
                <a:latin typeface="+mn-lt"/>
              </a:rPr>
              <a:t>)</a:t>
            </a:r>
            <a:endParaRPr lang="en-US" altLang="de-DE" sz="1400" i="1" dirty="0">
              <a:latin typeface="+mn-lt"/>
            </a:endParaRPr>
          </a:p>
        </p:txBody>
      </p:sp>
      <p:sp>
        <p:nvSpPr>
          <p:cNvPr id="6" name="TextBox 1"/>
          <p:cNvSpPr txBox="1">
            <a:spLocks noChangeArrowheads="1"/>
          </p:cNvSpPr>
          <p:nvPr/>
        </p:nvSpPr>
        <p:spPr bwMode="auto">
          <a:xfrm rot="16200000">
            <a:off x="375446" y="3091654"/>
            <a:ext cx="981075" cy="306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defRPr/>
            </a:pPr>
            <a:r>
              <a:rPr lang="de-DE" sz="1400" dirty="0" smtClean="0">
                <a:latin typeface="+mn-lt"/>
                <a:cs typeface="Times New Roman" pitchFamily="18" charset="0"/>
              </a:rPr>
              <a:t>Amplitude</a:t>
            </a:r>
          </a:p>
        </p:txBody>
      </p:sp>
    </p:spTree>
    <p:extLst>
      <p:ext uri="{BB962C8B-B14F-4D97-AF65-F5344CB8AC3E}">
        <p14:creationId xmlns:p14="http://schemas.microsoft.com/office/powerpoint/2010/main" val="275762493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2.2 </a:t>
            </a:r>
            <a:r>
              <a:rPr lang="de-DE" dirty="0"/>
              <a:t>Signals </a:t>
            </a:r>
            <a:r>
              <a:rPr lang="de-DE" dirty="0" err="1"/>
              <a:t>and</a:t>
            </a:r>
            <a:r>
              <a:rPr lang="de-DE" dirty="0"/>
              <a:t> Signal Spaces</a:t>
            </a:r>
          </a:p>
        </p:txBody>
      </p:sp>
      <p:sp>
        <p:nvSpPr>
          <p:cNvPr id="3" name="Text Placeholder 2"/>
          <p:cNvSpPr>
            <a:spLocks noGrp="1"/>
          </p:cNvSpPr>
          <p:nvPr>
            <p:ph type="body" sz="quarter" idx="10"/>
          </p:nvPr>
        </p:nvSpPr>
        <p:spPr/>
        <p:txBody>
          <a:bodyPr/>
          <a:lstStyle/>
          <a:p>
            <a:r>
              <a:rPr lang="de-DE" dirty="0" smtClean="0"/>
              <a:t>Fig. 2.15</a:t>
            </a:r>
            <a:endParaRPr lang="de-DE" dirty="0"/>
          </a:p>
        </p:txBody>
      </p:sp>
      <p:pic>
        <p:nvPicPr>
          <p:cNvPr id="22533"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00585" y="2457448"/>
            <a:ext cx="1901113" cy="2202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4"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59344" y="2457448"/>
            <a:ext cx="2682756" cy="27026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9202" y="2457448"/>
            <a:ext cx="1778568" cy="15566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762803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2.3 </a:t>
            </a:r>
            <a:r>
              <a:rPr lang="de-DE" dirty="0"/>
              <a:t>Fourier Transform</a:t>
            </a:r>
          </a:p>
        </p:txBody>
      </p:sp>
      <p:sp>
        <p:nvSpPr>
          <p:cNvPr id="3" name="Text Placeholder 2"/>
          <p:cNvSpPr>
            <a:spLocks noGrp="1"/>
          </p:cNvSpPr>
          <p:nvPr>
            <p:ph type="body" sz="quarter" idx="10"/>
          </p:nvPr>
        </p:nvSpPr>
        <p:spPr/>
        <p:txBody>
          <a:bodyPr/>
          <a:lstStyle/>
          <a:p>
            <a:r>
              <a:rPr lang="de-DE" dirty="0" smtClean="0"/>
              <a:t>Fig. 2.16</a:t>
            </a:r>
            <a:endParaRPr lang="de-DE" dirty="0"/>
          </a:p>
        </p:txBody>
      </p:sp>
      <p:pic>
        <p:nvPicPr>
          <p:cNvPr id="235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42" y="1839155"/>
            <a:ext cx="6175375" cy="32542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7945" y="3504776"/>
            <a:ext cx="2704701" cy="13328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55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7945" y="1940753"/>
            <a:ext cx="2704703" cy="1319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18836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 </a:t>
            </a:r>
            <a:r>
              <a:rPr lang="de-DE" dirty="0"/>
              <a:t>Fourier Analysis </a:t>
            </a:r>
            <a:r>
              <a:rPr lang="de-DE" dirty="0" err="1"/>
              <a:t>of</a:t>
            </a:r>
            <a:r>
              <a:rPr lang="de-DE" dirty="0"/>
              <a:t> Signals</a:t>
            </a:r>
          </a:p>
        </p:txBody>
      </p:sp>
      <p:sp>
        <p:nvSpPr>
          <p:cNvPr id="3" name="Text Placeholder 2"/>
          <p:cNvSpPr>
            <a:spLocks noGrp="1"/>
          </p:cNvSpPr>
          <p:nvPr>
            <p:ph type="body" sz="quarter" idx="10"/>
          </p:nvPr>
        </p:nvSpPr>
        <p:spPr/>
        <p:txBody>
          <a:bodyPr/>
          <a:lstStyle/>
          <a:p>
            <a:r>
              <a:rPr lang="de-DE" dirty="0" smtClean="0"/>
              <a:t>Teaser</a:t>
            </a:r>
            <a:endParaRPr lang="de-DE"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582" y="1604962"/>
            <a:ext cx="7296150" cy="3648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6110654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2.3 </a:t>
            </a:r>
            <a:r>
              <a:rPr lang="de-DE" dirty="0"/>
              <a:t>Fourier Transform</a:t>
            </a:r>
          </a:p>
        </p:txBody>
      </p:sp>
      <p:sp>
        <p:nvSpPr>
          <p:cNvPr id="3" name="Text Placeholder 2"/>
          <p:cNvSpPr>
            <a:spLocks noGrp="1"/>
          </p:cNvSpPr>
          <p:nvPr>
            <p:ph type="body" sz="quarter" idx="10"/>
          </p:nvPr>
        </p:nvSpPr>
        <p:spPr/>
        <p:txBody>
          <a:bodyPr/>
          <a:lstStyle/>
          <a:p>
            <a:r>
              <a:rPr lang="de-DE" dirty="0" smtClean="0"/>
              <a:t>Fig. 2.17</a:t>
            </a:r>
            <a:endParaRPr lang="de-DE" dirty="0"/>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6611" y="2264995"/>
            <a:ext cx="8807689" cy="26132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8690747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2.3 </a:t>
            </a:r>
            <a:r>
              <a:rPr lang="de-DE" dirty="0"/>
              <a:t>Fourier Transform</a:t>
            </a:r>
          </a:p>
        </p:txBody>
      </p:sp>
      <p:sp>
        <p:nvSpPr>
          <p:cNvPr id="3" name="Text Placeholder 2"/>
          <p:cNvSpPr>
            <a:spLocks noGrp="1"/>
          </p:cNvSpPr>
          <p:nvPr>
            <p:ph type="body" sz="quarter" idx="10"/>
          </p:nvPr>
        </p:nvSpPr>
        <p:spPr/>
        <p:txBody>
          <a:bodyPr/>
          <a:lstStyle/>
          <a:p>
            <a:r>
              <a:rPr lang="de-DE" dirty="0" smtClean="0"/>
              <a:t>Fig. 2.17</a:t>
            </a:r>
            <a:endParaRPr lang="de-DE" dirty="0"/>
          </a:p>
        </p:txBody>
      </p:sp>
      <p:pic>
        <p:nvPicPr>
          <p:cNvPr id="10"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8816" y="1174814"/>
            <a:ext cx="4716246" cy="4535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68787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2.3 </a:t>
            </a:r>
            <a:r>
              <a:rPr lang="de-DE" dirty="0"/>
              <a:t>Fourier Transform</a:t>
            </a:r>
          </a:p>
        </p:txBody>
      </p:sp>
      <p:sp>
        <p:nvSpPr>
          <p:cNvPr id="3" name="Text Placeholder 2"/>
          <p:cNvSpPr>
            <a:spLocks noGrp="1"/>
          </p:cNvSpPr>
          <p:nvPr>
            <p:ph type="body" sz="quarter" idx="10"/>
          </p:nvPr>
        </p:nvSpPr>
        <p:spPr/>
        <p:txBody>
          <a:bodyPr/>
          <a:lstStyle/>
          <a:p>
            <a:r>
              <a:rPr lang="de-DE" dirty="0" smtClean="0"/>
              <a:t>Fig. 2.17</a:t>
            </a:r>
            <a:endParaRPr lang="de-DE" dirty="0"/>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8816" y="1174814"/>
            <a:ext cx="4716246" cy="4535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982681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2.3 </a:t>
            </a:r>
            <a:r>
              <a:rPr lang="de-DE" dirty="0"/>
              <a:t>Fourier Transform</a:t>
            </a:r>
          </a:p>
        </p:txBody>
      </p:sp>
      <p:sp>
        <p:nvSpPr>
          <p:cNvPr id="3" name="Text Placeholder 2"/>
          <p:cNvSpPr>
            <a:spLocks noGrp="1"/>
          </p:cNvSpPr>
          <p:nvPr>
            <p:ph type="body" sz="quarter" idx="10"/>
          </p:nvPr>
        </p:nvSpPr>
        <p:spPr/>
        <p:txBody>
          <a:bodyPr/>
          <a:lstStyle/>
          <a:p>
            <a:r>
              <a:rPr lang="de-DE" dirty="0" smtClean="0"/>
              <a:t>Fig. 2.17</a:t>
            </a:r>
            <a:endParaRPr lang="de-DE" dirty="0"/>
          </a:p>
        </p:txBody>
      </p:sp>
      <p:pic>
        <p:nvPicPr>
          <p:cNvPr id="2458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9809" y="1174814"/>
            <a:ext cx="5655253" cy="45358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398268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2.3 </a:t>
            </a:r>
            <a:r>
              <a:rPr lang="de-DE" dirty="0"/>
              <a:t>Fourier Transform</a:t>
            </a:r>
          </a:p>
        </p:txBody>
      </p:sp>
      <p:sp>
        <p:nvSpPr>
          <p:cNvPr id="3" name="Text Placeholder 2"/>
          <p:cNvSpPr>
            <a:spLocks noGrp="1"/>
          </p:cNvSpPr>
          <p:nvPr>
            <p:ph type="body" sz="quarter" idx="10"/>
          </p:nvPr>
        </p:nvSpPr>
        <p:spPr/>
        <p:txBody>
          <a:bodyPr/>
          <a:lstStyle/>
          <a:p>
            <a:r>
              <a:rPr lang="de-DE" dirty="0" smtClean="0"/>
              <a:t>Fig. 2.18</a:t>
            </a:r>
            <a:endParaRPr lang="de-DE" dirty="0"/>
          </a:p>
        </p:txBody>
      </p:sp>
      <p:pic>
        <p:nvPicPr>
          <p:cNvPr id="25606"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6530" y="1322645"/>
            <a:ext cx="3133014" cy="3391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5607"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3644" y="4708178"/>
            <a:ext cx="3598786" cy="1317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52154" y="1439561"/>
            <a:ext cx="5049777" cy="44556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68787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2.3 </a:t>
            </a:r>
            <a:r>
              <a:rPr lang="de-DE" dirty="0"/>
              <a:t>Fourier Transform</a:t>
            </a:r>
          </a:p>
        </p:txBody>
      </p:sp>
      <p:sp>
        <p:nvSpPr>
          <p:cNvPr id="3" name="Text Placeholder 2"/>
          <p:cNvSpPr>
            <a:spLocks noGrp="1"/>
          </p:cNvSpPr>
          <p:nvPr>
            <p:ph type="body" sz="quarter" idx="10"/>
          </p:nvPr>
        </p:nvSpPr>
        <p:spPr/>
        <p:txBody>
          <a:bodyPr/>
          <a:lstStyle/>
          <a:p>
            <a:r>
              <a:rPr lang="de-DE" dirty="0" smtClean="0"/>
              <a:t>Fig. 2.19</a:t>
            </a:r>
            <a:endParaRPr lang="de-DE" dirty="0"/>
          </a:p>
        </p:txBody>
      </p:sp>
      <p:pic>
        <p:nvPicPr>
          <p:cNvPr id="266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3543" y="1445508"/>
            <a:ext cx="3934051" cy="46925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32" y="1445508"/>
            <a:ext cx="3945373" cy="46925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68787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2.3 </a:t>
            </a:r>
            <a:r>
              <a:rPr lang="de-DE" dirty="0"/>
              <a:t>Fourier Transform</a:t>
            </a:r>
          </a:p>
        </p:txBody>
      </p:sp>
      <p:sp>
        <p:nvSpPr>
          <p:cNvPr id="3" name="Text Placeholder 2"/>
          <p:cNvSpPr>
            <a:spLocks noGrp="1"/>
          </p:cNvSpPr>
          <p:nvPr>
            <p:ph type="body" sz="quarter" idx="10"/>
          </p:nvPr>
        </p:nvSpPr>
        <p:spPr/>
        <p:txBody>
          <a:bodyPr/>
          <a:lstStyle/>
          <a:p>
            <a:r>
              <a:rPr lang="de-DE" dirty="0" smtClean="0"/>
              <a:t>Fig. 2.20</a:t>
            </a:r>
            <a:endParaRPr lang="de-DE" dirty="0"/>
          </a:p>
        </p:txBody>
      </p:sp>
      <p:pic>
        <p:nvPicPr>
          <p:cNvPr id="276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4" y="1992080"/>
            <a:ext cx="8981559" cy="3537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687871"/>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2.3 </a:t>
            </a:r>
            <a:r>
              <a:rPr lang="de-DE" dirty="0"/>
              <a:t>Fourier Transform</a:t>
            </a:r>
          </a:p>
        </p:txBody>
      </p:sp>
      <p:sp>
        <p:nvSpPr>
          <p:cNvPr id="3" name="Text Placeholder 2"/>
          <p:cNvSpPr>
            <a:spLocks noGrp="1"/>
          </p:cNvSpPr>
          <p:nvPr>
            <p:ph type="body" sz="quarter" idx="10"/>
          </p:nvPr>
        </p:nvSpPr>
        <p:spPr/>
        <p:txBody>
          <a:bodyPr/>
          <a:lstStyle/>
          <a:p>
            <a:r>
              <a:rPr lang="de-DE" dirty="0" smtClean="0"/>
              <a:t>Fig. 2.21</a:t>
            </a:r>
            <a:endParaRPr lang="de-DE" dirty="0"/>
          </a:p>
        </p:txBody>
      </p:sp>
      <p:pic>
        <p:nvPicPr>
          <p:cNvPr id="286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1" y="1927275"/>
            <a:ext cx="9097047" cy="36897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6878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2.3 </a:t>
            </a:r>
            <a:r>
              <a:rPr lang="de-DE" dirty="0"/>
              <a:t>Fourier Transform</a:t>
            </a:r>
          </a:p>
        </p:txBody>
      </p:sp>
      <p:sp>
        <p:nvSpPr>
          <p:cNvPr id="3" name="Text Placeholder 2"/>
          <p:cNvSpPr>
            <a:spLocks noGrp="1"/>
          </p:cNvSpPr>
          <p:nvPr>
            <p:ph type="body" sz="quarter" idx="10"/>
          </p:nvPr>
        </p:nvSpPr>
        <p:spPr/>
        <p:txBody>
          <a:bodyPr/>
          <a:lstStyle/>
          <a:p>
            <a:r>
              <a:rPr lang="de-DE" dirty="0" smtClean="0"/>
              <a:t>Fig. 2.22</a:t>
            </a:r>
            <a:endParaRPr lang="de-DE" dirty="0"/>
          </a:p>
        </p:txBody>
      </p:sp>
      <p:pic>
        <p:nvPicPr>
          <p:cNvPr id="296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974" y="1248228"/>
            <a:ext cx="8436531" cy="4871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68787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2.3 </a:t>
            </a:r>
            <a:r>
              <a:rPr lang="de-DE" dirty="0"/>
              <a:t>Fourier Transform</a:t>
            </a:r>
          </a:p>
        </p:txBody>
      </p:sp>
      <p:sp>
        <p:nvSpPr>
          <p:cNvPr id="3" name="Text Placeholder 2"/>
          <p:cNvSpPr>
            <a:spLocks noGrp="1"/>
          </p:cNvSpPr>
          <p:nvPr>
            <p:ph type="body" sz="quarter" idx="10"/>
          </p:nvPr>
        </p:nvSpPr>
        <p:spPr/>
        <p:txBody>
          <a:bodyPr/>
          <a:lstStyle/>
          <a:p>
            <a:r>
              <a:rPr lang="de-DE" dirty="0" smtClean="0"/>
              <a:t>Fig. 2.23</a:t>
            </a:r>
            <a:endParaRPr lang="de-DE" dirty="0"/>
          </a:p>
        </p:txBody>
      </p:sp>
      <p:pic>
        <p:nvPicPr>
          <p:cNvPr id="307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9086" y="1261046"/>
            <a:ext cx="5646057" cy="48426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68787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2.1 </a:t>
            </a:r>
            <a:r>
              <a:rPr lang="en-US" dirty="0"/>
              <a:t>The Fourier Transform in a Nutshell</a:t>
            </a:r>
            <a:endParaRPr lang="de-DE" dirty="0"/>
          </a:p>
        </p:txBody>
      </p:sp>
      <p:sp>
        <p:nvSpPr>
          <p:cNvPr id="3" name="Text Placeholder 2"/>
          <p:cNvSpPr>
            <a:spLocks noGrp="1"/>
          </p:cNvSpPr>
          <p:nvPr>
            <p:ph type="body" sz="quarter" idx="10"/>
          </p:nvPr>
        </p:nvSpPr>
        <p:spPr/>
        <p:txBody>
          <a:bodyPr/>
          <a:lstStyle/>
          <a:p>
            <a:r>
              <a:rPr lang="de-DE" dirty="0" smtClean="0"/>
              <a:t>Fig. 2.1</a:t>
            </a:r>
            <a:endParaRPr lang="de-DE" dirty="0"/>
          </a:p>
        </p:txBody>
      </p:sp>
      <p:pic>
        <p:nvPicPr>
          <p:cNvPr id="36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407" y="1400176"/>
            <a:ext cx="8822194" cy="47148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103782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2.3 </a:t>
            </a:r>
            <a:r>
              <a:rPr lang="de-DE" dirty="0"/>
              <a:t>Fourier Transform</a:t>
            </a:r>
          </a:p>
        </p:txBody>
      </p:sp>
      <p:sp>
        <p:nvSpPr>
          <p:cNvPr id="3" name="Text Placeholder 2"/>
          <p:cNvSpPr>
            <a:spLocks noGrp="1"/>
          </p:cNvSpPr>
          <p:nvPr>
            <p:ph type="body" sz="quarter" idx="10"/>
          </p:nvPr>
        </p:nvSpPr>
        <p:spPr/>
        <p:txBody>
          <a:bodyPr/>
          <a:lstStyle/>
          <a:p>
            <a:r>
              <a:rPr lang="de-DE" dirty="0" smtClean="0"/>
              <a:t>Fig. 2.24</a:t>
            </a:r>
            <a:endParaRPr lang="de-DE" dirty="0"/>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4728" y="1407886"/>
            <a:ext cx="6847759" cy="4654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68787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2.3 </a:t>
            </a:r>
            <a:r>
              <a:rPr lang="de-DE" dirty="0"/>
              <a:t>Fourier Transform</a:t>
            </a:r>
          </a:p>
        </p:txBody>
      </p:sp>
      <p:sp>
        <p:nvSpPr>
          <p:cNvPr id="3" name="Text Placeholder 2"/>
          <p:cNvSpPr>
            <a:spLocks noGrp="1"/>
          </p:cNvSpPr>
          <p:nvPr>
            <p:ph type="body" sz="quarter" idx="10"/>
          </p:nvPr>
        </p:nvSpPr>
        <p:spPr/>
        <p:txBody>
          <a:bodyPr/>
          <a:lstStyle/>
          <a:p>
            <a:r>
              <a:rPr lang="de-DE" dirty="0" smtClean="0"/>
              <a:t>Fig. 2.25</a:t>
            </a:r>
            <a:endParaRPr lang="de-DE" dirty="0"/>
          </a:p>
        </p:txBody>
      </p:sp>
      <p:pic>
        <p:nvPicPr>
          <p:cNvPr id="327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6316" y="943428"/>
            <a:ext cx="6881285" cy="51609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6878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2.3 </a:t>
            </a:r>
            <a:r>
              <a:rPr lang="de-DE" dirty="0"/>
              <a:t>Fourier Transform</a:t>
            </a:r>
          </a:p>
        </p:txBody>
      </p:sp>
      <p:sp>
        <p:nvSpPr>
          <p:cNvPr id="3" name="Text Placeholder 2"/>
          <p:cNvSpPr>
            <a:spLocks noGrp="1"/>
          </p:cNvSpPr>
          <p:nvPr>
            <p:ph type="body" sz="quarter" idx="10"/>
          </p:nvPr>
        </p:nvSpPr>
        <p:spPr/>
        <p:txBody>
          <a:bodyPr/>
          <a:lstStyle/>
          <a:p>
            <a:r>
              <a:rPr lang="de-DE" dirty="0" smtClean="0"/>
              <a:t>Fig. 2.25</a:t>
            </a:r>
            <a:endParaRPr lang="de-DE" dirty="0"/>
          </a:p>
        </p:txBody>
      </p:sp>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550" y="1798638"/>
            <a:ext cx="432435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550" y="3916363"/>
            <a:ext cx="432435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2" y="1798638"/>
            <a:ext cx="4325938"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0562" y="3916363"/>
            <a:ext cx="4325938"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a:spLocks noChangeArrowheads="1"/>
          </p:cNvSpPr>
          <p:nvPr/>
        </p:nvSpPr>
        <p:spPr bwMode="auto">
          <a:xfrm>
            <a:off x="5732463" y="5392468"/>
            <a:ext cx="1793875"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err="1"/>
              <a:t>Frequency</a:t>
            </a:r>
            <a:r>
              <a:rPr lang="de-DE" altLang="de-DE" sz="1400" dirty="0"/>
              <a:t> (Hz)</a:t>
            </a:r>
            <a:endParaRPr lang="en-US" altLang="de-DE" sz="1400" i="1" dirty="0"/>
          </a:p>
        </p:txBody>
      </p:sp>
      <p:sp>
        <p:nvSpPr>
          <p:cNvPr id="9" name="Rectangle 8"/>
          <p:cNvSpPr>
            <a:spLocks noChangeArrowheads="1"/>
          </p:cNvSpPr>
          <p:nvPr/>
        </p:nvSpPr>
        <p:spPr bwMode="auto">
          <a:xfrm>
            <a:off x="1679575" y="5392468"/>
            <a:ext cx="2071688"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a:t>Time (</a:t>
            </a:r>
            <a:r>
              <a:rPr lang="de-DE" altLang="de-DE" sz="1400" dirty="0" err="1"/>
              <a:t>seconds</a:t>
            </a:r>
            <a:r>
              <a:rPr lang="de-DE" altLang="de-DE" sz="1400" dirty="0"/>
              <a:t>)</a:t>
            </a:r>
            <a:endParaRPr lang="en-US" altLang="de-DE" sz="1400" i="1" dirty="0"/>
          </a:p>
        </p:txBody>
      </p:sp>
      <p:sp>
        <p:nvSpPr>
          <p:cNvPr id="10" name="Rectangle 9"/>
          <p:cNvSpPr>
            <a:spLocks noChangeArrowheads="1"/>
          </p:cNvSpPr>
          <p:nvPr/>
        </p:nvSpPr>
        <p:spPr bwMode="auto">
          <a:xfrm>
            <a:off x="5732463" y="3268393"/>
            <a:ext cx="1793875"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err="1"/>
              <a:t>Frequency</a:t>
            </a:r>
            <a:r>
              <a:rPr lang="de-DE" altLang="de-DE" sz="1400" dirty="0"/>
              <a:t> (Hz)</a:t>
            </a:r>
            <a:endParaRPr lang="en-US" altLang="de-DE" sz="1400" i="1" dirty="0"/>
          </a:p>
        </p:txBody>
      </p:sp>
      <p:sp>
        <p:nvSpPr>
          <p:cNvPr id="11" name="Rectangle 10"/>
          <p:cNvSpPr>
            <a:spLocks noChangeArrowheads="1"/>
          </p:cNvSpPr>
          <p:nvPr/>
        </p:nvSpPr>
        <p:spPr bwMode="auto">
          <a:xfrm>
            <a:off x="1679575" y="3268393"/>
            <a:ext cx="2071688"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a:t>Time (</a:t>
            </a:r>
            <a:r>
              <a:rPr lang="de-DE" altLang="de-DE" sz="1400" dirty="0" err="1"/>
              <a:t>seconds</a:t>
            </a:r>
            <a:r>
              <a:rPr lang="de-DE" altLang="de-DE" sz="1400" dirty="0"/>
              <a:t>)</a:t>
            </a:r>
            <a:endParaRPr lang="en-US" altLang="de-DE" sz="1400" i="1" dirty="0"/>
          </a:p>
        </p:txBody>
      </p:sp>
    </p:spTree>
    <p:extLst>
      <p:ext uri="{BB962C8B-B14F-4D97-AF65-F5344CB8AC3E}">
        <p14:creationId xmlns:p14="http://schemas.microsoft.com/office/powerpoint/2010/main" val="42592492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550" y="1798638"/>
            <a:ext cx="432435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3550" y="3916363"/>
            <a:ext cx="432435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00562" y="1798638"/>
            <a:ext cx="4325938"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00562" y="3916363"/>
            <a:ext cx="4325938"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de-DE" dirty="0" smtClean="0"/>
              <a:t>2.3 </a:t>
            </a:r>
            <a:r>
              <a:rPr lang="de-DE" dirty="0"/>
              <a:t>Fourier Transform</a:t>
            </a:r>
          </a:p>
        </p:txBody>
      </p:sp>
      <p:sp>
        <p:nvSpPr>
          <p:cNvPr id="3" name="Text Placeholder 2"/>
          <p:cNvSpPr>
            <a:spLocks noGrp="1"/>
          </p:cNvSpPr>
          <p:nvPr>
            <p:ph type="body" sz="quarter" idx="10"/>
          </p:nvPr>
        </p:nvSpPr>
        <p:spPr/>
        <p:txBody>
          <a:bodyPr/>
          <a:lstStyle/>
          <a:p>
            <a:r>
              <a:rPr lang="de-DE" dirty="0" smtClean="0"/>
              <a:t>Fig. 2.25</a:t>
            </a:r>
            <a:endParaRPr lang="de-DE" dirty="0"/>
          </a:p>
        </p:txBody>
      </p:sp>
      <p:sp>
        <p:nvSpPr>
          <p:cNvPr id="8" name="Rectangle 7"/>
          <p:cNvSpPr>
            <a:spLocks noChangeArrowheads="1"/>
          </p:cNvSpPr>
          <p:nvPr/>
        </p:nvSpPr>
        <p:spPr bwMode="auto">
          <a:xfrm>
            <a:off x="5732463" y="5392468"/>
            <a:ext cx="1793875"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err="1"/>
              <a:t>Frequency</a:t>
            </a:r>
            <a:r>
              <a:rPr lang="de-DE" altLang="de-DE" sz="1400" dirty="0"/>
              <a:t> (Hz)</a:t>
            </a:r>
            <a:endParaRPr lang="en-US" altLang="de-DE" sz="1400" i="1" dirty="0"/>
          </a:p>
        </p:txBody>
      </p:sp>
      <p:sp>
        <p:nvSpPr>
          <p:cNvPr id="9" name="Rectangle 8"/>
          <p:cNvSpPr>
            <a:spLocks noChangeArrowheads="1"/>
          </p:cNvSpPr>
          <p:nvPr/>
        </p:nvSpPr>
        <p:spPr bwMode="auto">
          <a:xfrm>
            <a:off x="1679575" y="5392468"/>
            <a:ext cx="2071688"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a:t>Time (</a:t>
            </a:r>
            <a:r>
              <a:rPr lang="de-DE" altLang="de-DE" sz="1400" dirty="0" err="1"/>
              <a:t>seconds</a:t>
            </a:r>
            <a:r>
              <a:rPr lang="de-DE" altLang="de-DE" sz="1400" dirty="0"/>
              <a:t>)</a:t>
            </a:r>
            <a:endParaRPr lang="en-US" altLang="de-DE" sz="1400" i="1" dirty="0"/>
          </a:p>
        </p:txBody>
      </p:sp>
      <p:sp>
        <p:nvSpPr>
          <p:cNvPr id="10" name="Rectangle 9"/>
          <p:cNvSpPr>
            <a:spLocks noChangeArrowheads="1"/>
          </p:cNvSpPr>
          <p:nvPr/>
        </p:nvSpPr>
        <p:spPr bwMode="auto">
          <a:xfrm>
            <a:off x="5732463" y="3268393"/>
            <a:ext cx="1793875"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err="1"/>
              <a:t>Frequency</a:t>
            </a:r>
            <a:r>
              <a:rPr lang="de-DE" altLang="de-DE" sz="1400" dirty="0"/>
              <a:t> (Hz)</a:t>
            </a:r>
            <a:endParaRPr lang="en-US" altLang="de-DE" sz="1400" i="1" dirty="0"/>
          </a:p>
        </p:txBody>
      </p:sp>
      <p:sp>
        <p:nvSpPr>
          <p:cNvPr id="11" name="Rectangle 10"/>
          <p:cNvSpPr>
            <a:spLocks noChangeArrowheads="1"/>
          </p:cNvSpPr>
          <p:nvPr/>
        </p:nvSpPr>
        <p:spPr bwMode="auto">
          <a:xfrm>
            <a:off x="1679575" y="3268393"/>
            <a:ext cx="2071688"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a:t>Time (</a:t>
            </a:r>
            <a:r>
              <a:rPr lang="de-DE" altLang="de-DE" sz="1400" dirty="0" err="1"/>
              <a:t>seconds</a:t>
            </a:r>
            <a:r>
              <a:rPr lang="de-DE" altLang="de-DE" sz="1400" dirty="0"/>
              <a:t>)</a:t>
            </a:r>
            <a:endParaRPr lang="en-US" altLang="de-DE" sz="1400" i="1" dirty="0"/>
          </a:p>
        </p:txBody>
      </p:sp>
    </p:spTree>
    <p:extLst>
      <p:ext uri="{BB962C8B-B14F-4D97-AF65-F5344CB8AC3E}">
        <p14:creationId xmlns:p14="http://schemas.microsoft.com/office/powerpoint/2010/main" val="226794827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2.4 </a:t>
            </a:r>
            <a:r>
              <a:rPr lang="de-DE" dirty="0" err="1"/>
              <a:t>Discrete</a:t>
            </a:r>
            <a:r>
              <a:rPr lang="de-DE" dirty="0"/>
              <a:t> Fourier Transform (DFT)</a:t>
            </a:r>
          </a:p>
        </p:txBody>
      </p:sp>
      <p:sp>
        <p:nvSpPr>
          <p:cNvPr id="3" name="Text Placeholder 2"/>
          <p:cNvSpPr>
            <a:spLocks noGrp="1"/>
          </p:cNvSpPr>
          <p:nvPr>
            <p:ph type="body" sz="quarter" idx="10"/>
          </p:nvPr>
        </p:nvSpPr>
        <p:spPr/>
        <p:txBody>
          <a:bodyPr/>
          <a:lstStyle/>
          <a:p>
            <a:r>
              <a:rPr lang="de-DE" dirty="0" smtClean="0"/>
              <a:t>Table 2.1</a:t>
            </a:r>
            <a:endParaRPr lang="de-DE" dirty="0"/>
          </a:p>
        </p:txBody>
      </p:sp>
      <p:pic>
        <p:nvPicPr>
          <p:cNvPr id="337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4743" y="1532890"/>
            <a:ext cx="7871732" cy="4394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18836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2.4 </a:t>
            </a:r>
            <a:r>
              <a:rPr lang="de-DE" dirty="0" err="1"/>
              <a:t>Discrete</a:t>
            </a:r>
            <a:r>
              <a:rPr lang="de-DE" dirty="0"/>
              <a:t> Fourier Transform (DFT)</a:t>
            </a:r>
          </a:p>
        </p:txBody>
      </p:sp>
      <p:sp>
        <p:nvSpPr>
          <p:cNvPr id="3" name="Text Placeholder 2"/>
          <p:cNvSpPr>
            <a:spLocks noGrp="1"/>
          </p:cNvSpPr>
          <p:nvPr>
            <p:ph type="body" sz="quarter" idx="10"/>
          </p:nvPr>
        </p:nvSpPr>
        <p:spPr/>
        <p:txBody>
          <a:bodyPr/>
          <a:lstStyle/>
          <a:p>
            <a:r>
              <a:rPr lang="de-DE" dirty="0" smtClean="0"/>
              <a:t>Fig. 2.26</a:t>
            </a:r>
            <a:endParaRPr lang="de-DE" dirty="0"/>
          </a:p>
        </p:txBody>
      </p:sp>
      <p:pic>
        <p:nvPicPr>
          <p:cNvPr id="34821"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10091" y="4506394"/>
            <a:ext cx="7551359" cy="16277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0089" y="2921000"/>
            <a:ext cx="7551361" cy="16310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823"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10087" y="1344315"/>
            <a:ext cx="7551363" cy="1621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5438720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2.5 </a:t>
            </a:r>
            <a:r>
              <a:rPr lang="de-DE" dirty="0"/>
              <a:t>Short-Time Fourier Transform (STFT)</a:t>
            </a:r>
          </a:p>
        </p:txBody>
      </p:sp>
      <p:sp>
        <p:nvSpPr>
          <p:cNvPr id="3" name="Text Placeholder 2"/>
          <p:cNvSpPr>
            <a:spLocks noGrp="1"/>
          </p:cNvSpPr>
          <p:nvPr>
            <p:ph type="body" sz="quarter" idx="10"/>
          </p:nvPr>
        </p:nvSpPr>
        <p:spPr/>
        <p:txBody>
          <a:bodyPr/>
          <a:lstStyle/>
          <a:p>
            <a:r>
              <a:rPr lang="de-DE" dirty="0" smtClean="0"/>
              <a:t>Fig. 2.27</a:t>
            </a:r>
            <a:endParaRPr lang="de-DE" dirty="0"/>
          </a:p>
        </p:txBody>
      </p:sp>
      <p:pic>
        <p:nvPicPr>
          <p:cNvPr id="358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1464" y="1079501"/>
            <a:ext cx="6692417" cy="5046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18836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0061" y="3700986"/>
            <a:ext cx="6397439" cy="213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p:txBody>
          <a:bodyPr/>
          <a:lstStyle/>
          <a:p>
            <a:r>
              <a:rPr lang="de-DE" dirty="0" smtClean="0"/>
              <a:t>2.5 </a:t>
            </a:r>
            <a:r>
              <a:rPr lang="de-DE" dirty="0"/>
              <a:t>Short-Time Fourier Transform (STFT)</a:t>
            </a:r>
          </a:p>
        </p:txBody>
      </p:sp>
      <p:sp>
        <p:nvSpPr>
          <p:cNvPr id="3" name="Text Placeholder 2"/>
          <p:cNvSpPr>
            <a:spLocks noGrp="1"/>
          </p:cNvSpPr>
          <p:nvPr>
            <p:ph type="body" sz="quarter" idx="10"/>
          </p:nvPr>
        </p:nvSpPr>
        <p:spPr/>
        <p:txBody>
          <a:bodyPr/>
          <a:lstStyle/>
          <a:p>
            <a:r>
              <a:rPr lang="de-DE" dirty="0" smtClean="0"/>
              <a:t>Fig. 2.27</a:t>
            </a:r>
            <a:endParaRPr lang="de-DE" dirty="0"/>
          </a:p>
        </p:txBody>
      </p:sp>
      <p:pic>
        <p:nvPicPr>
          <p:cNvPr id="17"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1235" y="1118108"/>
            <a:ext cx="6395090" cy="213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7"/>
          <p:cNvSpPr>
            <a:spLocks noChangeArrowheads="1"/>
          </p:cNvSpPr>
          <p:nvPr/>
        </p:nvSpPr>
        <p:spPr bwMode="auto">
          <a:xfrm>
            <a:off x="3951288" y="5832682"/>
            <a:ext cx="1793875"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600" dirty="0" err="1"/>
              <a:t>Frequency</a:t>
            </a:r>
            <a:r>
              <a:rPr lang="de-DE" altLang="de-DE" sz="1600" dirty="0"/>
              <a:t> (Hz)</a:t>
            </a:r>
            <a:endParaRPr lang="en-US" altLang="de-DE" sz="1600" i="1" dirty="0"/>
          </a:p>
        </p:txBody>
      </p:sp>
      <p:sp>
        <p:nvSpPr>
          <p:cNvPr id="19" name="Rectangle 8"/>
          <p:cNvSpPr>
            <a:spLocks noChangeArrowheads="1"/>
          </p:cNvSpPr>
          <p:nvPr/>
        </p:nvSpPr>
        <p:spPr bwMode="auto">
          <a:xfrm>
            <a:off x="3748088" y="3279768"/>
            <a:ext cx="2071688"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600" dirty="0"/>
              <a:t>Time (</a:t>
            </a:r>
            <a:r>
              <a:rPr lang="de-DE" altLang="de-DE" sz="1600" dirty="0" err="1"/>
              <a:t>seconds</a:t>
            </a:r>
            <a:r>
              <a:rPr lang="de-DE" altLang="de-DE" sz="1600" dirty="0"/>
              <a:t>)</a:t>
            </a:r>
            <a:endParaRPr lang="en-US" altLang="de-DE" sz="1600" i="1" dirty="0"/>
          </a:p>
        </p:txBody>
      </p:sp>
    </p:spTree>
    <p:extLst>
      <p:ext uri="{BB962C8B-B14F-4D97-AF65-F5344CB8AC3E}">
        <p14:creationId xmlns:p14="http://schemas.microsoft.com/office/powerpoint/2010/main" val="14042562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2.5 </a:t>
            </a:r>
            <a:r>
              <a:rPr lang="de-DE" dirty="0"/>
              <a:t>Short-Time Fourier Transform (STFT)</a:t>
            </a:r>
          </a:p>
        </p:txBody>
      </p:sp>
      <p:sp>
        <p:nvSpPr>
          <p:cNvPr id="3" name="Text Placeholder 2"/>
          <p:cNvSpPr>
            <a:spLocks noGrp="1"/>
          </p:cNvSpPr>
          <p:nvPr>
            <p:ph type="body" sz="quarter" idx="10"/>
          </p:nvPr>
        </p:nvSpPr>
        <p:spPr/>
        <p:txBody>
          <a:bodyPr/>
          <a:lstStyle/>
          <a:p>
            <a:r>
              <a:rPr lang="de-DE" dirty="0" smtClean="0"/>
              <a:t>Fig. 2.27</a:t>
            </a:r>
            <a:endParaRPr lang="de-DE" dirty="0"/>
          </a:p>
        </p:txBody>
      </p:sp>
      <p:pic>
        <p:nvPicPr>
          <p:cNvPr id="9" name="Picture 1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1235" y="1118108"/>
            <a:ext cx="6395090" cy="213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0061" y="3700986"/>
            <a:ext cx="6397439" cy="213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7"/>
          <p:cNvSpPr>
            <a:spLocks noChangeArrowheads="1"/>
          </p:cNvSpPr>
          <p:nvPr/>
        </p:nvSpPr>
        <p:spPr bwMode="auto">
          <a:xfrm>
            <a:off x="3951288" y="5832682"/>
            <a:ext cx="1793875"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600" dirty="0" err="1"/>
              <a:t>Frequency</a:t>
            </a:r>
            <a:r>
              <a:rPr lang="de-DE" altLang="de-DE" sz="1600" dirty="0"/>
              <a:t> (Hz)</a:t>
            </a:r>
            <a:endParaRPr lang="en-US" altLang="de-DE" sz="1600" i="1" dirty="0"/>
          </a:p>
        </p:txBody>
      </p:sp>
      <p:sp>
        <p:nvSpPr>
          <p:cNvPr id="12" name="Rectangle 8"/>
          <p:cNvSpPr>
            <a:spLocks noChangeArrowheads="1"/>
          </p:cNvSpPr>
          <p:nvPr/>
        </p:nvSpPr>
        <p:spPr bwMode="auto">
          <a:xfrm>
            <a:off x="3748088" y="3279768"/>
            <a:ext cx="2071688"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600" dirty="0"/>
              <a:t>Time (</a:t>
            </a:r>
            <a:r>
              <a:rPr lang="de-DE" altLang="de-DE" sz="1600" dirty="0" err="1"/>
              <a:t>seconds</a:t>
            </a:r>
            <a:r>
              <a:rPr lang="de-DE" altLang="de-DE" sz="1600" dirty="0"/>
              <a:t>)</a:t>
            </a:r>
            <a:endParaRPr lang="en-US" altLang="de-DE" sz="1600" i="1" dirty="0"/>
          </a:p>
        </p:txBody>
      </p:sp>
    </p:spTree>
    <p:extLst>
      <p:ext uri="{BB962C8B-B14F-4D97-AF65-F5344CB8AC3E}">
        <p14:creationId xmlns:p14="http://schemas.microsoft.com/office/powerpoint/2010/main" val="358689757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2.5 </a:t>
            </a:r>
            <a:r>
              <a:rPr lang="de-DE" dirty="0"/>
              <a:t>Short-Time Fourier Transform (STFT)</a:t>
            </a:r>
          </a:p>
        </p:txBody>
      </p:sp>
      <p:sp>
        <p:nvSpPr>
          <p:cNvPr id="3" name="Text Placeholder 2"/>
          <p:cNvSpPr>
            <a:spLocks noGrp="1"/>
          </p:cNvSpPr>
          <p:nvPr>
            <p:ph type="body" sz="quarter" idx="10"/>
          </p:nvPr>
        </p:nvSpPr>
        <p:spPr/>
        <p:txBody>
          <a:bodyPr/>
          <a:lstStyle/>
          <a:p>
            <a:r>
              <a:rPr lang="de-DE" dirty="0" smtClean="0"/>
              <a:t>Fig. 2.27</a:t>
            </a:r>
            <a:endParaRPr lang="de-DE" dirty="0"/>
          </a:p>
        </p:txBody>
      </p:sp>
      <p:pic>
        <p:nvPicPr>
          <p:cNvPr id="4"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1235" y="1118108"/>
            <a:ext cx="6395090" cy="213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0061" y="3700986"/>
            <a:ext cx="6397439" cy="213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3951288" y="5832682"/>
            <a:ext cx="1793875"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600" dirty="0" err="1"/>
              <a:t>Frequency</a:t>
            </a:r>
            <a:r>
              <a:rPr lang="de-DE" altLang="de-DE" sz="1600" dirty="0"/>
              <a:t> (Hz)</a:t>
            </a:r>
            <a:endParaRPr lang="en-US" altLang="de-DE" sz="1600" i="1" dirty="0"/>
          </a:p>
        </p:txBody>
      </p:sp>
      <p:sp>
        <p:nvSpPr>
          <p:cNvPr id="7" name="Rectangle 8"/>
          <p:cNvSpPr>
            <a:spLocks noChangeArrowheads="1"/>
          </p:cNvSpPr>
          <p:nvPr/>
        </p:nvSpPr>
        <p:spPr bwMode="auto">
          <a:xfrm>
            <a:off x="3748088" y="3279768"/>
            <a:ext cx="2071688"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600" dirty="0"/>
              <a:t>Time (</a:t>
            </a:r>
            <a:r>
              <a:rPr lang="de-DE" altLang="de-DE" sz="1600" dirty="0" err="1"/>
              <a:t>seconds</a:t>
            </a:r>
            <a:r>
              <a:rPr lang="de-DE" altLang="de-DE" sz="1600" dirty="0"/>
              <a:t>)</a:t>
            </a:r>
            <a:endParaRPr lang="en-US" altLang="de-DE" sz="1600" i="1" dirty="0"/>
          </a:p>
        </p:txBody>
      </p:sp>
    </p:spTree>
    <p:extLst>
      <p:ext uri="{BB962C8B-B14F-4D97-AF65-F5344CB8AC3E}">
        <p14:creationId xmlns:p14="http://schemas.microsoft.com/office/powerpoint/2010/main" val="42874796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425" y="3745027"/>
            <a:ext cx="4332446" cy="1087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smtClean="0"/>
              <a:t>2.1 </a:t>
            </a:r>
            <a:r>
              <a:rPr lang="en-US" dirty="0"/>
              <a:t>The Fourier Transform in a Nutshell</a:t>
            </a:r>
            <a:endParaRPr lang="de-DE" dirty="0"/>
          </a:p>
        </p:txBody>
      </p:sp>
      <p:sp>
        <p:nvSpPr>
          <p:cNvPr id="3" name="Text Placeholder 2"/>
          <p:cNvSpPr>
            <a:spLocks noGrp="1"/>
          </p:cNvSpPr>
          <p:nvPr>
            <p:ph type="body" sz="quarter" idx="10"/>
          </p:nvPr>
        </p:nvSpPr>
        <p:spPr/>
        <p:txBody>
          <a:bodyPr/>
          <a:lstStyle/>
          <a:p>
            <a:r>
              <a:rPr lang="de-DE" dirty="0" smtClean="0"/>
              <a:t>Fig. 2.1</a:t>
            </a:r>
            <a:endParaRPr lang="de-DE" dirty="0"/>
          </a:p>
        </p:txBody>
      </p:sp>
      <p:pic>
        <p:nvPicPr>
          <p:cNvPr id="26" name="Picture 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4" y="1953901"/>
            <a:ext cx="3838576" cy="3166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1"/>
          <p:cNvSpPr txBox="1">
            <a:spLocks noChangeArrowheads="1"/>
          </p:cNvSpPr>
          <p:nvPr/>
        </p:nvSpPr>
        <p:spPr bwMode="auto">
          <a:xfrm>
            <a:off x="1979610" y="3213313"/>
            <a:ext cx="1409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defRPr/>
            </a:pPr>
            <a:r>
              <a:rPr lang="de-DE" altLang="de-DE" sz="1400" dirty="0" smtClean="0">
                <a:latin typeface="+mj-lt"/>
                <a:cs typeface="Times New Roman" pitchFamily="18" charset="0"/>
              </a:rPr>
              <a:t>Time (</a:t>
            </a:r>
            <a:r>
              <a:rPr lang="de-DE" altLang="de-DE" sz="1400" dirty="0" err="1" smtClean="0">
                <a:latin typeface="+mj-lt"/>
                <a:cs typeface="Times New Roman" pitchFamily="18" charset="0"/>
              </a:rPr>
              <a:t>seconds</a:t>
            </a:r>
            <a:r>
              <a:rPr lang="de-DE" altLang="de-DE" sz="1400" dirty="0" smtClean="0">
                <a:latin typeface="+mj-lt"/>
                <a:cs typeface="Times New Roman" pitchFamily="18" charset="0"/>
              </a:rPr>
              <a:t>)</a:t>
            </a:r>
          </a:p>
        </p:txBody>
      </p:sp>
      <p:sp>
        <p:nvSpPr>
          <p:cNvPr id="11" name="TextBox 1"/>
          <p:cNvSpPr txBox="1">
            <a:spLocks noChangeArrowheads="1"/>
          </p:cNvSpPr>
          <p:nvPr/>
        </p:nvSpPr>
        <p:spPr bwMode="auto">
          <a:xfrm>
            <a:off x="1979610" y="4842088"/>
            <a:ext cx="1409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defRPr/>
            </a:pPr>
            <a:r>
              <a:rPr lang="de-DE" altLang="de-DE" sz="1400" dirty="0" smtClean="0">
                <a:latin typeface="+mj-lt"/>
                <a:cs typeface="Times New Roman" pitchFamily="18" charset="0"/>
              </a:rPr>
              <a:t>Time (</a:t>
            </a:r>
            <a:r>
              <a:rPr lang="de-DE" altLang="de-DE" sz="1400" dirty="0" err="1" smtClean="0">
                <a:latin typeface="+mj-lt"/>
                <a:cs typeface="Times New Roman" pitchFamily="18" charset="0"/>
              </a:rPr>
              <a:t>seconds</a:t>
            </a:r>
            <a:r>
              <a:rPr lang="de-DE" altLang="de-DE" sz="1400" dirty="0" smtClean="0">
                <a:latin typeface="+mj-lt"/>
                <a:cs typeface="Times New Roman" pitchFamily="18" charset="0"/>
              </a:rPr>
              <a:t>)</a:t>
            </a:r>
          </a:p>
        </p:txBody>
      </p:sp>
      <p:pic>
        <p:nvPicPr>
          <p:cNvPr id="37" name="Picture 10" descr="Z:\Private\Publications\Mueller_Book_TenLecturesMusicProcessing\book_code\Figures_Chapter02_FourierTr\matlab\FourierTr_Nutshell_Intro_C4_WAV.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578" y="2168738"/>
            <a:ext cx="4325938"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20"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62475" y="3424238"/>
            <a:ext cx="19050" cy="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4522"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4875" y="3576638"/>
            <a:ext cx="19050" cy="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7350038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2.5 </a:t>
            </a:r>
            <a:r>
              <a:rPr lang="de-DE" dirty="0"/>
              <a:t>Short-Time Fourier Transform (STFT)</a:t>
            </a:r>
          </a:p>
        </p:txBody>
      </p:sp>
      <p:sp>
        <p:nvSpPr>
          <p:cNvPr id="3" name="Text Placeholder 2"/>
          <p:cNvSpPr>
            <a:spLocks noGrp="1"/>
          </p:cNvSpPr>
          <p:nvPr>
            <p:ph type="body" sz="quarter" idx="10"/>
          </p:nvPr>
        </p:nvSpPr>
        <p:spPr/>
        <p:txBody>
          <a:bodyPr/>
          <a:lstStyle/>
          <a:p>
            <a:r>
              <a:rPr lang="de-DE" dirty="0" smtClean="0"/>
              <a:t>Fig. 2.27</a:t>
            </a:r>
            <a:endParaRPr lang="de-DE" dirty="0"/>
          </a:p>
        </p:txBody>
      </p:sp>
      <p:pic>
        <p:nvPicPr>
          <p:cNvPr id="4"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1235" y="1118108"/>
            <a:ext cx="6395090" cy="213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0061" y="3700986"/>
            <a:ext cx="6397439" cy="2131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7"/>
          <p:cNvSpPr>
            <a:spLocks noChangeArrowheads="1"/>
          </p:cNvSpPr>
          <p:nvPr/>
        </p:nvSpPr>
        <p:spPr bwMode="auto">
          <a:xfrm>
            <a:off x="3951288" y="5832682"/>
            <a:ext cx="1793875"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600" dirty="0" err="1"/>
              <a:t>Frequency</a:t>
            </a:r>
            <a:r>
              <a:rPr lang="de-DE" altLang="de-DE" sz="1600" dirty="0"/>
              <a:t> (Hz)</a:t>
            </a:r>
            <a:endParaRPr lang="en-US" altLang="de-DE" sz="1600" i="1" dirty="0"/>
          </a:p>
        </p:txBody>
      </p:sp>
      <p:sp>
        <p:nvSpPr>
          <p:cNvPr id="7" name="Rectangle 8"/>
          <p:cNvSpPr>
            <a:spLocks noChangeArrowheads="1"/>
          </p:cNvSpPr>
          <p:nvPr/>
        </p:nvSpPr>
        <p:spPr bwMode="auto">
          <a:xfrm>
            <a:off x="3748088" y="3279768"/>
            <a:ext cx="2071688" cy="285750"/>
          </a:xfrm>
          <a:prstGeom prst="rect">
            <a:avLst/>
          </a:prstGeom>
          <a:noFill/>
          <a:ln w="25400" algn="ctr">
            <a:solidFill>
              <a:schemeClr val="bg1"/>
            </a:solidFill>
            <a:round/>
            <a:headEnd/>
            <a:tailEnd type="stealth" w="lg" len="lg"/>
          </a:ln>
        </p:spPr>
        <p:txBody>
          <a:bodyPr lIns="0" tIns="0" rIns="0" bIns="0"/>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600" dirty="0"/>
              <a:t>Time (</a:t>
            </a:r>
            <a:r>
              <a:rPr lang="de-DE" altLang="de-DE" sz="1600" dirty="0" err="1"/>
              <a:t>seconds</a:t>
            </a:r>
            <a:r>
              <a:rPr lang="de-DE" altLang="de-DE" sz="1600" dirty="0"/>
              <a:t>)</a:t>
            </a:r>
            <a:endParaRPr lang="en-US" altLang="de-DE" sz="1600" i="1" dirty="0"/>
          </a:p>
        </p:txBody>
      </p:sp>
    </p:spTree>
    <p:extLst>
      <p:ext uri="{BB962C8B-B14F-4D97-AF65-F5344CB8AC3E}">
        <p14:creationId xmlns:p14="http://schemas.microsoft.com/office/powerpoint/2010/main" val="428747963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2.5 </a:t>
            </a:r>
            <a:r>
              <a:rPr lang="de-DE" dirty="0"/>
              <a:t>Short-Time Fourier Transform (STFT)</a:t>
            </a:r>
          </a:p>
        </p:txBody>
      </p:sp>
      <p:sp>
        <p:nvSpPr>
          <p:cNvPr id="3" name="Text Placeholder 2"/>
          <p:cNvSpPr>
            <a:spLocks noGrp="1"/>
          </p:cNvSpPr>
          <p:nvPr>
            <p:ph type="body" sz="quarter" idx="10"/>
          </p:nvPr>
        </p:nvSpPr>
        <p:spPr/>
        <p:txBody>
          <a:bodyPr/>
          <a:lstStyle/>
          <a:p>
            <a:r>
              <a:rPr lang="de-DE" dirty="0" smtClean="0"/>
              <a:t>Fig. 2.28</a:t>
            </a:r>
            <a:endParaRPr lang="de-DE" dirty="0"/>
          </a:p>
        </p:txBody>
      </p:sp>
      <p:pic>
        <p:nvPicPr>
          <p:cNvPr id="368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2458" y="1879600"/>
            <a:ext cx="7219779" cy="3797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03677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2.5 </a:t>
            </a:r>
            <a:r>
              <a:rPr lang="de-DE" dirty="0"/>
              <a:t>Short-Time Fourier Transform (STFT)</a:t>
            </a:r>
          </a:p>
        </p:txBody>
      </p:sp>
      <p:sp>
        <p:nvSpPr>
          <p:cNvPr id="3" name="Text Placeholder 2"/>
          <p:cNvSpPr>
            <a:spLocks noGrp="1"/>
          </p:cNvSpPr>
          <p:nvPr>
            <p:ph type="body" sz="quarter" idx="10"/>
          </p:nvPr>
        </p:nvSpPr>
        <p:spPr/>
        <p:txBody>
          <a:bodyPr/>
          <a:lstStyle/>
          <a:p>
            <a:r>
              <a:rPr lang="de-DE" dirty="0" smtClean="0"/>
              <a:t>Fig. 2.29</a:t>
            </a:r>
            <a:endParaRPr lang="de-DE" dirty="0"/>
          </a:p>
        </p:txBody>
      </p:sp>
      <p:pic>
        <p:nvPicPr>
          <p:cNvPr id="3789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4580" y="1079500"/>
            <a:ext cx="6101391" cy="502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03677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2.5 </a:t>
            </a:r>
            <a:r>
              <a:rPr lang="de-DE" dirty="0"/>
              <a:t>Short-Time Fourier Transform (STFT)</a:t>
            </a:r>
          </a:p>
        </p:txBody>
      </p:sp>
      <p:sp>
        <p:nvSpPr>
          <p:cNvPr id="3" name="Text Placeholder 2"/>
          <p:cNvSpPr>
            <a:spLocks noGrp="1"/>
          </p:cNvSpPr>
          <p:nvPr>
            <p:ph type="body" sz="quarter" idx="10"/>
          </p:nvPr>
        </p:nvSpPr>
        <p:spPr/>
        <p:txBody>
          <a:bodyPr/>
          <a:lstStyle/>
          <a:p>
            <a:r>
              <a:rPr lang="de-DE" dirty="0" smtClean="0"/>
              <a:t>Fig. 2.30</a:t>
            </a:r>
            <a:endParaRPr lang="de-DE" dirty="0"/>
          </a:p>
        </p:txBody>
      </p:sp>
      <p:pic>
        <p:nvPicPr>
          <p:cNvPr id="3891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01" y="1362095"/>
            <a:ext cx="8181974" cy="4768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03677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900" y="1093159"/>
            <a:ext cx="6400801" cy="5023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smtClean="0"/>
              <a:t>2.5 </a:t>
            </a:r>
            <a:r>
              <a:rPr lang="de-DE" dirty="0"/>
              <a:t>Short-Time Fourier Transform (STFT)</a:t>
            </a:r>
          </a:p>
        </p:txBody>
      </p:sp>
      <p:sp>
        <p:nvSpPr>
          <p:cNvPr id="3" name="Text Placeholder 2"/>
          <p:cNvSpPr>
            <a:spLocks noGrp="1"/>
          </p:cNvSpPr>
          <p:nvPr>
            <p:ph type="body" sz="quarter" idx="10"/>
          </p:nvPr>
        </p:nvSpPr>
        <p:spPr/>
        <p:txBody>
          <a:bodyPr/>
          <a:lstStyle/>
          <a:p>
            <a:r>
              <a:rPr lang="de-DE" dirty="0" smtClean="0"/>
              <a:t>Fig. 2.31</a:t>
            </a:r>
            <a:endParaRPr lang="de-DE" dirty="0"/>
          </a:p>
        </p:txBody>
      </p:sp>
    </p:spTree>
    <p:extLst>
      <p:ext uri="{BB962C8B-B14F-4D97-AF65-F5344CB8AC3E}">
        <p14:creationId xmlns:p14="http://schemas.microsoft.com/office/powerpoint/2010/main" val="33803677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2.5 </a:t>
            </a:r>
            <a:r>
              <a:rPr lang="de-DE" dirty="0"/>
              <a:t>Short-Time Fourier Transform (STFT)</a:t>
            </a:r>
          </a:p>
        </p:txBody>
      </p:sp>
      <p:sp>
        <p:nvSpPr>
          <p:cNvPr id="3" name="Text Placeholder 2"/>
          <p:cNvSpPr>
            <a:spLocks noGrp="1"/>
          </p:cNvSpPr>
          <p:nvPr>
            <p:ph type="body" sz="quarter" idx="10"/>
          </p:nvPr>
        </p:nvSpPr>
        <p:spPr/>
        <p:txBody>
          <a:bodyPr/>
          <a:lstStyle/>
          <a:p>
            <a:r>
              <a:rPr lang="de-DE" dirty="0" smtClean="0"/>
              <a:t>Fig. 2.32</a:t>
            </a:r>
            <a:endParaRPr lang="de-DE" dirty="0"/>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900" y="1093159"/>
            <a:ext cx="6400800" cy="50239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0367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2.5 </a:t>
            </a:r>
            <a:r>
              <a:rPr lang="de-DE" dirty="0"/>
              <a:t>Short-Time Fourier Transform (STFT)</a:t>
            </a:r>
          </a:p>
        </p:txBody>
      </p:sp>
      <p:sp>
        <p:nvSpPr>
          <p:cNvPr id="3" name="Text Placeholder 2"/>
          <p:cNvSpPr>
            <a:spLocks noGrp="1"/>
          </p:cNvSpPr>
          <p:nvPr>
            <p:ph type="body" sz="quarter" idx="10"/>
          </p:nvPr>
        </p:nvSpPr>
        <p:spPr/>
        <p:txBody>
          <a:bodyPr/>
          <a:lstStyle/>
          <a:p>
            <a:r>
              <a:rPr lang="de-DE" dirty="0" smtClean="0"/>
              <a:t>Fig. 2.33</a:t>
            </a:r>
            <a:endParaRPr lang="de-DE" dirty="0"/>
          </a:p>
        </p:txBody>
      </p:sp>
      <p:pic>
        <p:nvPicPr>
          <p:cNvPr id="409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6078" y="1041399"/>
            <a:ext cx="6932321" cy="50888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803677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2.6 </a:t>
            </a:r>
            <a:r>
              <a:rPr lang="de-DE" dirty="0"/>
              <a:t>Further Notes</a:t>
            </a:r>
          </a:p>
        </p:txBody>
      </p:sp>
      <p:sp>
        <p:nvSpPr>
          <p:cNvPr id="3" name="Text Placeholder 2"/>
          <p:cNvSpPr>
            <a:spLocks noGrp="1"/>
          </p:cNvSpPr>
          <p:nvPr>
            <p:ph type="body" sz="quarter" idx="10"/>
          </p:nvPr>
        </p:nvSpPr>
        <p:spPr/>
        <p:txBody>
          <a:bodyPr/>
          <a:lstStyle/>
          <a:p>
            <a:r>
              <a:rPr lang="de-DE" dirty="0" smtClean="0"/>
              <a:t>Table 2.2</a:t>
            </a:r>
            <a:endParaRPr lang="de-DE" dirty="0"/>
          </a:p>
        </p:txBody>
      </p:sp>
      <p:pic>
        <p:nvPicPr>
          <p:cNvPr id="419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6" y="927100"/>
            <a:ext cx="7153273" cy="4943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18370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2.1 </a:t>
            </a:r>
            <a:r>
              <a:rPr lang="en-US" dirty="0"/>
              <a:t>The Fourier Transform in a Nutshell</a:t>
            </a:r>
            <a:endParaRPr lang="de-DE" dirty="0"/>
          </a:p>
        </p:txBody>
      </p:sp>
      <p:sp>
        <p:nvSpPr>
          <p:cNvPr id="3" name="Text Placeholder 2"/>
          <p:cNvSpPr>
            <a:spLocks noGrp="1"/>
          </p:cNvSpPr>
          <p:nvPr>
            <p:ph type="body" sz="quarter" idx="10"/>
          </p:nvPr>
        </p:nvSpPr>
        <p:spPr/>
        <p:txBody>
          <a:bodyPr/>
          <a:lstStyle/>
          <a:p>
            <a:r>
              <a:rPr lang="de-DE" dirty="0" smtClean="0"/>
              <a:t>Fig. 2.1</a:t>
            </a:r>
            <a:endParaRPr lang="de-DE" dirty="0"/>
          </a:p>
        </p:txBody>
      </p:sp>
      <p:pic>
        <p:nvPicPr>
          <p:cNvPr id="26"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4" y="1953901"/>
            <a:ext cx="3838576" cy="3166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
          <p:cNvSpPr txBox="1">
            <a:spLocks noChangeArrowheads="1"/>
          </p:cNvSpPr>
          <p:nvPr/>
        </p:nvSpPr>
        <p:spPr bwMode="auto">
          <a:xfrm>
            <a:off x="1979610" y="3213313"/>
            <a:ext cx="1409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defRPr/>
            </a:pPr>
            <a:r>
              <a:rPr lang="de-DE" altLang="de-DE" sz="1400" dirty="0" smtClean="0">
                <a:latin typeface="+mj-lt"/>
                <a:cs typeface="Times New Roman" pitchFamily="18" charset="0"/>
              </a:rPr>
              <a:t>Time (</a:t>
            </a:r>
            <a:r>
              <a:rPr lang="de-DE" altLang="de-DE" sz="1400" dirty="0" err="1" smtClean="0">
                <a:latin typeface="+mj-lt"/>
                <a:cs typeface="Times New Roman" pitchFamily="18" charset="0"/>
              </a:rPr>
              <a:t>seconds</a:t>
            </a:r>
            <a:r>
              <a:rPr lang="de-DE" altLang="de-DE" sz="1400" dirty="0" smtClean="0">
                <a:latin typeface="+mj-lt"/>
                <a:cs typeface="Times New Roman" pitchFamily="18" charset="0"/>
              </a:rPr>
              <a:t>)</a:t>
            </a:r>
          </a:p>
        </p:txBody>
      </p:sp>
      <p:sp>
        <p:nvSpPr>
          <p:cNvPr id="19" name="TextBox 1"/>
          <p:cNvSpPr txBox="1">
            <a:spLocks noChangeArrowheads="1"/>
          </p:cNvSpPr>
          <p:nvPr/>
        </p:nvSpPr>
        <p:spPr bwMode="auto">
          <a:xfrm>
            <a:off x="1979610" y="4842088"/>
            <a:ext cx="1409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defRPr/>
            </a:pPr>
            <a:r>
              <a:rPr lang="de-DE" altLang="de-DE" sz="1400" dirty="0" smtClean="0">
                <a:latin typeface="+mj-lt"/>
                <a:cs typeface="Times New Roman" pitchFamily="18" charset="0"/>
              </a:rPr>
              <a:t>Time (</a:t>
            </a:r>
            <a:r>
              <a:rPr lang="de-DE" altLang="de-DE" sz="1400" dirty="0" err="1" smtClean="0">
                <a:latin typeface="+mj-lt"/>
                <a:cs typeface="Times New Roman" pitchFamily="18" charset="0"/>
              </a:rPr>
              <a:t>seconds</a:t>
            </a:r>
            <a:r>
              <a:rPr lang="de-DE" altLang="de-DE" sz="1400" dirty="0" smtClean="0">
                <a:latin typeface="+mj-lt"/>
                <a:cs typeface="Times New Roman" pitchFamily="18" charset="0"/>
              </a:rPr>
              <a:t>)</a:t>
            </a:r>
          </a:p>
        </p:txBody>
      </p:sp>
      <p:pic>
        <p:nvPicPr>
          <p:cNvPr id="29" name="Picture 10" descr="Z:\Private\Publications\Mueller_Book_TenLecturesMusicProcessing\book_code\Figures_Chapter02_FourierTr\matlab\FourierTr_Nutshell_Intro_C4_WA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578" y="2168738"/>
            <a:ext cx="4325938"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425" y="3745027"/>
            <a:ext cx="4332446" cy="1087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flipV="1">
            <a:off x="6462906" y="4997692"/>
            <a:ext cx="0" cy="575269"/>
          </a:xfrm>
          <a:prstGeom prst="straightConnector1">
            <a:avLst/>
          </a:pr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4999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2.1 </a:t>
            </a:r>
            <a:r>
              <a:rPr lang="en-US" dirty="0"/>
              <a:t>The Fourier Transform in a Nutshell</a:t>
            </a:r>
            <a:endParaRPr lang="de-DE" dirty="0"/>
          </a:p>
        </p:txBody>
      </p:sp>
      <p:sp>
        <p:nvSpPr>
          <p:cNvPr id="3" name="Text Placeholder 2"/>
          <p:cNvSpPr>
            <a:spLocks noGrp="1"/>
          </p:cNvSpPr>
          <p:nvPr>
            <p:ph type="body" sz="quarter" idx="10"/>
          </p:nvPr>
        </p:nvSpPr>
        <p:spPr/>
        <p:txBody>
          <a:bodyPr/>
          <a:lstStyle/>
          <a:p>
            <a:r>
              <a:rPr lang="de-DE" dirty="0" smtClean="0"/>
              <a:t>Fig. 2.1</a:t>
            </a:r>
            <a:endParaRPr lang="de-DE" dirty="0"/>
          </a:p>
        </p:txBody>
      </p:sp>
      <p:pic>
        <p:nvPicPr>
          <p:cNvPr id="26"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4" y="1953901"/>
            <a:ext cx="3838576" cy="3166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
          <p:cNvSpPr txBox="1">
            <a:spLocks noChangeArrowheads="1"/>
          </p:cNvSpPr>
          <p:nvPr/>
        </p:nvSpPr>
        <p:spPr bwMode="auto">
          <a:xfrm>
            <a:off x="1979610" y="3213313"/>
            <a:ext cx="1409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defRPr/>
            </a:pPr>
            <a:r>
              <a:rPr lang="de-DE" altLang="de-DE" sz="1400" dirty="0" smtClean="0">
                <a:latin typeface="+mj-lt"/>
                <a:cs typeface="Times New Roman" pitchFamily="18" charset="0"/>
              </a:rPr>
              <a:t>Time (</a:t>
            </a:r>
            <a:r>
              <a:rPr lang="de-DE" altLang="de-DE" sz="1400" dirty="0" err="1" smtClean="0">
                <a:latin typeface="+mj-lt"/>
                <a:cs typeface="Times New Roman" pitchFamily="18" charset="0"/>
              </a:rPr>
              <a:t>seconds</a:t>
            </a:r>
            <a:r>
              <a:rPr lang="de-DE" altLang="de-DE" sz="1400" dirty="0" smtClean="0">
                <a:latin typeface="+mj-lt"/>
                <a:cs typeface="Times New Roman" pitchFamily="18" charset="0"/>
              </a:rPr>
              <a:t>)</a:t>
            </a:r>
          </a:p>
        </p:txBody>
      </p:sp>
      <p:sp>
        <p:nvSpPr>
          <p:cNvPr id="15" name="TextBox 1"/>
          <p:cNvSpPr txBox="1">
            <a:spLocks noChangeArrowheads="1"/>
          </p:cNvSpPr>
          <p:nvPr/>
        </p:nvSpPr>
        <p:spPr bwMode="auto">
          <a:xfrm>
            <a:off x="1979610" y="4842088"/>
            <a:ext cx="1409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defRPr/>
            </a:pPr>
            <a:r>
              <a:rPr lang="de-DE" altLang="de-DE" sz="1400" dirty="0" smtClean="0">
                <a:latin typeface="+mj-lt"/>
                <a:cs typeface="Times New Roman" pitchFamily="18" charset="0"/>
              </a:rPr>
              <a:t>Time (</a:t>
            </a:r>
            <a:r>
              <a:rPr lang="de-DE" altLang="de-DE" sz="1400" dirty="0" err="1" smtClean="0">
                <a:latin typeface="+mj-lt"/>
                <a:cs typeface="Times New Roman" pitchFamily="18" charset="0"/>
              </a:rPr>
              <a:t>seconds</a:t>
            </a:r>
            <a:r>
              <a:rPr lang="de-DE" altLang="de-DE" sz="1400" dirty="0" smtClean="0">
                <a:latin typeface="+mj-lt"/>
                <a:cs typeface="Times New Roman" pitchFamily="18" charset="0"/>
              </a:rPr>
              <a:t>)</a:t>
            </a:r>
          </a:p>
        </p:txBody>
      </p:sp>
      <p:pic>
        <p:nvPicPr>
          <p:cNvPr id="19" name="Picture 10" descr="Z:\Private\Publications\Mueller_Book_TenLecturesMusicProcessing\book_code\Figures_Chapter02_FourierTr\matlab\FourierTr_Nutshell_Intro_C4_WA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578" y="2168738"/>
            <a:ext cx="4325938"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425" y="3744170"/>
            <a:ext cx="4328857" cy="10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1" name="Straight Arrow Connector 10"/>
          <p:cNvCxnSpPr/>
          <p:nvPr/>
        </p:nvCxnSpPr>
        <p:spPr>
          <a:xfrm flipV="1">
            <a:off x="6869306" y="4997692"/>
            <a:ext cx="0" cy="575269"/>
          </a:xfrm>
          <a:prstGeom prst="straightConnector1">
            <a:avLst/>
          </a:pr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1460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2.1 </a:t>
            </a:r>
            <a:r>
              <a:rPr lang="en-US" dirty="0"/>
              <a:t>The Fourier Transform in a Nutshell</a:t>
            </a:r>
            <a:endParaRPr lang="de-DE" dirty="0"/>
          </a:p>
        </p:txBody>
      </p:sp>
      <p:sp>
        <p:nvSpPr>
          <p:cNvPr id="3" name="Text Placeholder 2"/>
          <p:cNvSpPr>
            <a:spLocks noGrp="1"/>
          </p:cNvSpPr>
          <p:nvPr>
            <p:ph type="body" sz="quarter" idx="10"/>
          </p:nvPr>
        </p:nvSpPr>
        <p:spPr/>
        <p:txBody>
          <a:bodyPr/>
          <a:lstStyle/>
          <a:p>
            <a:r>
              <a:rPr lang="de-DE" dirty="0" smtClean="0"/>
              <a:t>Fig. 2.1</a:t>
            </a:r>
            <a:endParaRPr lang="de-DE" dirty="0"/>
          </a:p>
        </p:txBody>
      </p:sp>
      <p:pic>
        <p:nvPicPr>
          <p:cNvPr id="26"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4" y="1953901"/>
            <a:ext cx="3838576" cy="3166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
          <p:cNvSpPr txBox="1">
            <a:spLocks noChangeArrowheads="1"/>
          </p:cNvSpPr>
          <p:nvPr/>
        </p:nvSpPr>
        <p:spPr bwMode="auto">
          <a:xfrm>
            <a:off x="1979610" y="3213313"/>
            <a:ext cx="1409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defRPr/>
            </a:pPr>
            <a:r>
              <a:rPr lang="de-DE" altLang="de-DE" sz="1400" dirty="0" smtClean="0">
                <a:latin typeface="+mj-lt"/>
                <a:cs typeface="Times New Roman" pitchFamily="18" charset="0"/>
              </a:rPr>
              <a:t>Time (</a:t>
            </a:r>
            <a:r>
              <a:rPr lang="de-DE" altLang="de-DE" sz="1400" dirty="0" err="1" smtClean="0">
                <a:latin typeface="+mj-lt"/>
                <a:cs typeface="Times New Roman" pitchFamily="18" charset="0"/>
              </a:rPr>
              <a:t>seconds</a:t>
            </a:r>
            <a:r>
              <a:rPr lang="de-DE" altLang="de-DE" sz="1400" dirty="0" smtClean="0">
                <a:latin typeface="+mj-lt"/>
                <a:cs typeface="Times New Roman" pitchFamily="18" charset="0"/>
              </a:rPr>
              <a:t>)</a:t>
            </a:r>
          </a:p>
        </p:txBody>
      </p:sp>
      <p:sp>
        <p:nvSpPr>
          <p:cNvPr id="15" name="TextBox 1"/>
          <p:cNvSpPr txBox="1">
            <a:spLocks noChangeArrowheads="1"/>
          </p:cNvSpPr>
          <p:nvPr/>
        </p:nvSpPr>
        <p:spPr bwMode="auto">
          <a:xfrm>
            <a:off x="1979610" y="4842088"/>
            <a:ext cx="14097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eaLnBrk="1" hangingPunct="1">
              <a:spcBef>
                <a:spcPct val="0"/>
              </a:spcBef>
              <a:buClrTx/>
              <a:buFontTx/>
              <a:buNone/>
              <a:defRPr/>
            </a:pPr>
            <a:r>
              <a:rPr lang="de-DE" altLang="de-DE" sz="1400" dirty="0" smtClean="0">
                <a:latin typeface="+mj-lt"/>
                <a:cs typeface="Times New Roman" pitchFamily="18" charset="0"/>
              </a:rPr>
              <a:t>Time (</a:t>
            </a:r>
            <a:r>
              <a:rPr lang="de-DE" altLang="de-DE" sz="1400" dirty="0" err="1" smtClean="0">
                <a:latin typeface="+mj-lt"/>
                <a:cs typeface="Times New Roman" pitchFamily="18" charset="0"/>
              </a:rPr>
              <a:t>seconds</a:t>
            </a:r>
            <a:r>
              <a:rPr lang="de-DE" altLang="de-DE" sz="1400" dirty="0" smtClean="0">
                <a:latin typeface="+mj-lt"/>
                <a:cs typeface="Times New Roman" pitchFamily="18" charset="0"/>
              </a:rPr>
              <a:t>)</a:t>
            </a:r>
          </a:p>
        </p:txBody>
      </p:sp>
      <p:pic>
        <p:nvPicPr>
          <p:cNvPr id="19" name="Picture 10" descr="Z:\Private\Publications\Mueller_Book_TenLecturesMusicProcessing\book_code\Figures_Chapter02_FourierTr\matlab\FourierTr_Nutshell_Intro_C4_WAV.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578" y="2168738"/>
            <a:ext cx="4325938" cy="108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2426" y="3744170"/>
            <a:ext cx="4332446" cy="1076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Straight Arrow Connector 11"/>
          <p:cNvCxnSpPr/>
          <p:nvPr/>
        </p:nvCxnSpPr>
        <p:spPr>
          <a:xfrm flipV="1">
            <a:off x="7224906" y="4997692"/>
            <a:ext cx="0" cy="575269"/>
          </a:xfrm>
          <a:prstGeom prst="straightConnector1">
            <a:avLst/>
          </a:prstGeom>
          <a:ln w="38100">
            <a:solidFill>
              <a:srgbClr val="FF0000"/>
            </a:solidFill>
            <a:tailEnd type="stealth"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509140"/>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le_Master">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951</Words>
  <Application>Microsoft Office PowerPoint</Application>
  <PresentationFormat>On-screen Show (4:3)</PresentationFormat>
  <Paragraphs>220</Paragraphs>
  <Slides>67</Slides>
  <Notes>1</Notes>
  <HiddenSlides>0</HiddenSlides>
  <MMClips>0</MMClips>
  <ScaleCrop>false</ScaleCrop>
  <HeadingPairs>
    <vt:vector size="4" baseType="variant">
      <vt:variant>
        <vt:lpstr>Theme</vt:lpstr>
      </vt:variant>
      <vt:variant>
        <vt:i4>2</vt:i4>
      </vt:variant>
      <vt:variant>
        <vt:lpstr>Slide Titles</vt:lpstr>
      </vt:variant>
      <vt:variant>
        <vt:i4>67</vt:i4>
      </vt:variant>
    </vt:vector>
  </HeadingPairs>
  <TitlesOfParts>
    <vt:vector size="69" baseType="lpstr">
      <vt:lpstr>Title_Master</vt:lpstr>
      <vt:lpstr>Standarddesign</vt:lpstr>
      <vt:lpstr>Fundamentals of Music Processing</vt:lpstr>
      <vt:lpstr>Book: Fundamentals of Music Processing</vt:lpstr>
      <vt:lpstr>Chapter 2: Fourier Analysis of Signals</vt:lpstr>
      <vt:lpstr>2 Fourier Analysis of Signals</vt:lpstr>
      <vt:lpstr>2.1 The Fourier Transform in a Nutshell</vt:lpstr>
      <vt:lpstr>2.1 The Fourier Transform in a Nutshell</vt:lpstr>
      <vt:lpstr>2.1 The Fourier Transform in a Nutshell</vt:lpstr>
      <vt:lpstr>2.1 The Fourier Transform in a Nutshell</vt:lpstr>
      <vt:lpstr>2.1 The Fourier Transform in a Nutshell</vt:lpstr>
      <vt:lpstr>2.1 The Fourier Transform in a Nutshell</vt:lpstr>
      <vt:lpstr>2.1 The Fourier Transform in a Nutshell</vt:lpstr>
      <vt:lpstr>2.1 The Fourier Transform in a Nutshell</vt:lpstr>
      <vt:lpstr>2.1 The Fourier Transform in a Nutshell</vt:lpstr>
      <vt:lpstr>2.1 The Fourier Transform in a Nutshell</vt:lpstr>
      <vt:lpstr>2.1 The Fourier Transform in a Nutshell</vt:lpstr>
      <vt:lpstr>2.1 The Fourier Transform in a Nutshell</vt:lpstr>
      <vt:lpstr>2.1 The Fourier Transform in a Nutshell</vt:lpstr>
      <vt:lpstr>2.1 The Fourier Transform in a Nutshell</vt:lpstr>
      <vt:lpstr>2.1 The Fourier Transform in a Nutshell</vt:lpstr>
      <vt:lpstr>2.1 The Fourier Transform in a Nutshell</vt:lpstr>
      <vt:lpstr>2.1 The Fourier Transform in a Nutshell</vt:lpstr>
      <vt:lpstr>2.1 The Fourier Transform in a Nutshell</vt:lpstr>
      <vt:lpstr>2.1 The Fourier Transform in a Nutshell</vt:lpstr>
      <vt:lpstr>2.1 The Fourier Transform in a Nutshell</vt:lpstr>
      <vt:lpstr>2.2 Signals and Signal Spaces</vt:lpstr>
      <vt:lpstr>2.2 Signals and Signal Spaces</vt:lpstr>
      <vt:lpstr>2.2 Signals and Signal Spaces</vt:lpstr>
      <vt:lpstr>2.2 Signals and Signal Spaces</vt:lpstr>
      <vt:lpstr>2.2 Signals and Signal Spaces</vt:lpstr>
      <vt:lpstr>2.2 Signals and Signal Spaces</vt:lpstr>
      <vt:lpstr>2.2 Signals and Signal Spaces</vt:lpstr>
      <vt:lpstr>2.2 Signals and Signal Spaces</vt:lpstr>
      <vt:lpstr>2.2 Signals and Signal Spaces</vt:lpstr>
      <vt:lpstr>2.2 Signals and Signal Spaces</vt:lpstr>
      <vt:lpstr>2.2 Signals and Signal Spaces</vt:lpstr>
      <vt:lpstr>2.2 Signals and Signal Spaces</vt:lpstr>
      <vt:lpstr>2.2 Signals and Signal Spaces</vt:lpstr>
      <vt:lpstr>2.2 Signals and Signal Spaces</vt:lpstr>
      <vt:lpstr>2.3 Fourier Transform</vt:lpstr>
      <vt:lpstr>2.3 Fourier Transform</vt:lpstr>
      <vt:lpstr>2.3 Fourier Transform</vt:lpstr>
      <vt:lpstr>2.3 Fourier Transform</vt:lpstr>
      <vt:lpstr>2.3 Fourier Transform</vt:lpstr>
      <vt:lpstr>2.3 Fourier Transform</vt:lpstr>
      <vt:lpstr>2.3 Fourier Transform</vt:lpstr>
      <vt:lpstr>2.3 Fourier Transform</vt:lpstr>
      <vt:lpstr>2.3 Fourier Transform</vt:lpstr>
      <vt:lpstr>2.3 Fourier Transform</vt:lpstr>
      <vt:lpstr>2.3 Fourier Transform</vt:lpstr>
      <vt:lpstr>2.3 Fourier Transform</vt:lpstr>
      <vt:lpstr>2.3 Fourier Transform</vt:lpstr>
      <vt:lpstr>2.3 Fourier Transform</vt:lpstr>
      <vt:lpstr>2.3 Fourier Transform</vt:lpstr>
      <vt:lpstr>2.4 Discrete Fourier Transform (DFT)</vt:lpstr>
      <vt:lpstr>2.4 Discrete Fourier Transform (DFT)</vt:lpstr>
      <vt:lpstr>2.5 Short-Time Fourier Transform (STFT)</vt:lpstr>
      <vt:lpstr>2.5 Short-Time Fourier Transform (STFT)</vt:lpstr>
      <vt:lpstr>2.5 Short-Time Fourier Transform (STFT)</vt:lpstr>
      <vt:lpstr>2.5 Short-Time Fourier Transform (STFT)</vt:lpstr>
      <vt:lpstr>2.5 Short-Time Fourier Transform (STFT)</vt:lpstr>
      <vt:lpstr>2.5 Short-Time Fourier Transform (STFT)</vt:lpstr>
      <vt:lpstr>2.5 Short-Time Fourier Transform (STFT)</vt:lpstr>
      <vt:lpstr>2.5 Short-Time Fourier Transform (STFT)</vt:lpstr>
      <vt:lpstr>2.5 Short-Time Fourier Transform (STFT)</vt:lpstr>
      <vt:lpstr>2.5 Short-Time Fourier Transform (STFT)</vt:lpstr>
      <vt:lpstr>2.5 Short-Time Fourier Transform (STFT)</vt:lpstr>
      <vt:lpstr>2.6 Further Notes</vt:lpstr>
    </vt:vector>
  </TitlesOfParts>
  <Company>Fraunhofer IIS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tro</dc:creator>
  <cp:lastModifiedBy>Meinard Müller</cp:lastModifiedBy>
  <cp:revision>244</cp:revision>
  <cp:lastPrinted>2014-01-16T14:37:49Z</cp:lastPrinted>
  <dcterms:created xsi:type="dcterms:W3CDTF">2013-07-10T07:58:44Z</dcterms:created>
  <dcterms:modified xsi:type="dcterms:W3CDTF">2015-07-20T14:38:55Z</dcterms:modified>
</cp:coreProperties>
</file>